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22" r:id="rId2"/>
    <p:sldId id="323" r:id="rId3"/>
    <p:sldId id="342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8" r:id="rId20"/>
    <p:sldId id="369" r:id="rId21"/>
    <p:sldId id="349" r:id="rId22"/>
    <p:sldId id="341" r:id="rId23"/>
    <p:sldId id="371" r:id="rId24"/>
    <p:sldId id="373" r:id="rId25"/>
    <p:sldId id="370" r:id="rId26"/>
    <p:sldId id="374" r:id="rId27"/>
    <p:sldId id="258" r:id="rId28"/>
    <p:sldId id="362" r:id="rId29"/>
    <p:sldId id="367" r:id="rId30"/>
    <p:sldId id="368" r:id="rId31"/>
    <p:sldId id="315" r:id="rId32"/>
    <p:sldId id="347" r:id="rId33"/>
    <p:sldId id="375" r:id="rId34"/>
    <p:sldId id="306" r:id="rId35"/>
    <p:sldId id="350" r:id="rId36"/>
    <p:sldId id="352" r:id="rId37"/>
    <p:sldId id="351" r:id="rId38"/>
    <p:sldId id="353" r:id="rId39"/>
    <p:sldId id="377" r:id="rId40"/>
    <p:sldId id="378" r:id="rId41"/>
    <p:sldId id="379" r:id="rId42"/>
    <p:sldId id="358" r:id="rId43"/>
    <p:sldId id="360" r:id="rId44"/>
    <p:sldId id="32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0"/>
    <a:srgbClr val="FF6699"/>
    <a:srgbClr val="CC3300"/>
    <a:srgbClr val="AEC19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9" autoAdjust="0"/>
    <p:restoredTop sz="95501" autoAdjust="0"/>
  </p:normalViewPr>
  <p:slideViewPr>
    <p:cSldViewPr snapToGrid="0">
      <p:cViewPr varScale="1">
        <p:scale>
          <a:sx n="88" d="100"/>
          <a:sy n="88" d="100"/>
        </p:scale>
        <p:origin x="48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4D0050-ECA8-467C-B587-2D73A5D1A08D}" type="doc">
      <dgm:prSet loTypeId="urn:microsoft.com/office/officeart/2005/8/layout/radial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64C9CB-4466-45B3-AFE1-E9C73B6B04DC}">
      <dgm:prSet phldrT="[Text]" custT="1"/>
      <dgm:spPr/>
      <dgm:t>
        <a:bodyPr/>
        <a:lstStyle/>
        <a:p>
          <a:r>
            <a:rPr lang="fa-I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anose="00000400000000000000" pitchFamily="2" charset="-78"/>
            </a:rPr>
            <a:t>ارکان تحلیل نظام ارائه‌ی خدمات سلامت</a:t>
          </a:r>
          <a:endParaRPr lang="en-US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Zar" panose="00000400000000000000" pitchFamily="2" charset="-78"/>
          </a:endParaRPr>
        </a:p>
      </dgm:t>
    </dgm:pt>
    <dgm:pt modelId="{C6375D43-A92D-41CF-B525-BDBD0A477737}" type="parTrans" cxnId="{31FB71DD-AFE5-4D01-8654-CA120D89B8E1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B7855E44-3FA7-40BA-B3F0-FAFD834426BB}" type="sibTrans" cxnId="{31FB71DD-AFE5-4D01-8654-CA120D89B8E1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9501467B-C4F5-4C50-9E41-C3A338D0F90E}">
      <dgm:prSet phldrT="[Text]" custT="1"/>
      <dgm:spPr/>
      <dgm:t>
        <a:bodyPr/>
        <a:lstStyle/>
        <a:p>
          <a:r>
            <a:rPr lang="fa-IR" sz="1400" b="1" dirty="0" smtClean="0">
              <a:cs typeface="B Zar" panose="00000400000000000000" pitchFamily="2" charset="-78"/>
            </a:rPr>
            <a:t>تقاضا  برای و بهره‌مندی از خدمات سلامت</a:t>
          </a:r>
          <a:endParaRPr lang="en-US" sz="1400" b="1" dirty="0">
            <a:cs typeface="B Zar" panose="00000400000000000000" pitchFamily="2" charset="-78"/>
          </a:endParaRPr>
        </a:p>
      </dgm:t>
    </dgm:pt>
    <dgm:pt modelId="{EEABDAE2-A36C-4350-A8AB-A69DBAD67D90}" type="parTrans" cxnId="{638F5D31-5B5F-4B77-A0D9-1C506C731414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F7717CC3-8C85-41AC-9DCE-58E66BDE4672}" type="sibTrans" cxnId="{638F5D31-5B5F-4B77-A0D9-1C506C731414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21EF4B35-3CF7-42A2-A250-A409EC3728E9}">
      <dgm:prSet phldrT="[Text]" custT="1"/>
      <dgm:spPr/>
      <dgm:t>
        <a:bodyPr/>
        <a:lstStyle/>
        <a:p>
          <a:r>
            <a:rPr lang="fa-IR" sz="2000" b="1" dirty="0" smtClean="0">
              <a:cs typeface="B Zar" panose="00000400000000000000" pitchFamily="2" charset="-78"/>
            </a:rPr>
            <a:t>سلامت جمعیت</a:t>
          </a:r>
          <a:endParaRPr lang="en-US" sz="2000" b="1" dirty="0">
            <a:cs typeface="B Zar" panose="00000400000000000000" pitchFamily="2" charset="-78"/>
          </a:endParaRPr>
        </a:p>
      </dgm:t>
    </dgm:pt>
    <dgm:pt modelId="{1AB625FF-8639-4AA1-81AC-726919607DF0}" type="parTrans" cxnId="{F59BB5D0-52A6-4A37-B8D7-E26721B811AD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923CD134-205F-4074-8FA3-0C818E58E7E7}" type="sibTrans" cxnId="{F59BB5D0-52A6-4A37-B8D7-E26721B811AD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2D584064-72E0-402C-9935-3CDB11DF729C}">
      <dgm:prSet phldrT="[Text]" custT="1"/>
      <dgm:spPr/>
      <dgm:t>
        <a:bodyPr/>
        <a:lstStyle/>
        <a:p>
          <a:r>
            <a:rPr lang="fa-IR" sz="1800" b="1" dirty="0" smtClean="0">
              <a:cs typeface="B Zar" panose="00000400000000000000" pitchFamily="2" charset="-78"/>
            </a:rPr>
            <a:t>عرضه‌ی خدمات سلامت</a:t>
          </a:r>
          <a:endParaRPr lang="en-US" sz="1800" b="1" dirty="0">
            <a:cs typeface="B Zar" panose="00000400000000000000" pitchFamily="2" charset="-78"/>
          </a:endParaRPr>
        </a:p>
      </dgm:t>
    </dgm:pt>
    <dgm:pt modelId="{3192829C-F0AE-4EE0-B944-81FD557F0AAC}" type="parTrans" cxnId="{931462ED-BE72-4DDA-B7F7-B25F52F38A57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912E5245-7C1D-483D-8FA4-3FA72D0C49BE}" type="sibTrans" cxnId="{931462ED-BE72-4DDA-B7F7-B25F52F38A57}">
      <dgm:prSet/>
      <dgm:spPr/>
      <dgm:t>
        <a:bodyPr/>
        <a:lstStyle/>
        <a:p>
          <a:endParaRPr lang="en-US">
            <a:cs typeface="B Mitra" panose="00000400000000000000" pitchFamily="2" charset="-78"/>
          </a:endParaRPr>
        </a:p>
      </dgm:t>
    </dgm:pt>
    <dgm:pt modelId="{60B79699-2483-4B9C-A449-55EC2ADD475B}" type="pres">
      <dgm:prSet presAssocID="{5B4D0050-ECA8-467C-B587-2D73A5D1A08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E33AD8-5364-4A87-B407-B4AB93BE2F5F}" type="pres">
      <dgm:prSet presAssocID="{3464C9CB-4466-45B3-AFE1-E9C73B6B04DC}" presName="centerShape" presStyleLbl="node0" presStyleIdx="0" presStyleCnt="1"/>
      <dgm:spPr/>
      <dgm:t>
        <a:bodyPr/>
        <a:lstStyle/>
        <a:p>
          <a:endParaRPr lang="en-US"/>
        </a:p>
      </dgm:t>
    </dgm:pt>
    <dgm:pt modelId="{D26B318B-B352-4086-865F-1FD9607EDD89}" type="pres">
      <dgm:prSet presAssocID="{9501467B-C4F5-4C50-9E41-C3A338D0F90E}" presName="node" presStyleLbl="node1" presStyleIdx="0" presStyleCnt="3" custRadScaleRad="994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DAFBD8-B979-4DED-90F5-5887EB47E527}" type="pres">
      <dgm:prSet presAssocID="{9501467B-C4F5-4C50-9E41-C3A338D0F90E}" presName="dummy" presStyleCnt="0"/>
      <dgm:spPr/>
      <dgm:t>
        <a:bodyPr/>
        <a:lstStyle/>
        <a:p>
          <a:endParaRPr lang="en-US"/>
        </a:p>
      </dgm:t>
    </dgm:pt>
    <dgm:pt modelId="{B7125DBC-E1BC-472B-A3E3-4853B7D93960}" type="pres">
      <dgm:prSet presAssocID="{F7717CC3-8C85-41AC-9DCE-58E66BDE467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B2348CA-9E2E-4CC5-97C1-3D55F326DB66}" type="pres">
      <dgm:prSet presAssocID="{21EF4B35-3CF7-42A2-A250-A409EC3728E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B22E05-F069-4B19-A5F2-E8B0C43F3B7A}" type="pres">
      <dgm:prSet presAssocID="{21EF4B35-3CF7-42A2-A250-A409EC3728E9}" presName="dummy" presStyleCnt="0"/>
      <dgm:spPr/>
      <dgm:t>
        <a:bodyPr/>
        <a:lstStyle/>
        <a:p>
          <a:endParaRPr lang="en-US"/>
        </a:p>
      </dgm:t>
    </dgm:pt>
    <dgm:pt modelId="{B139023C-3C22-4B3E-A3B2-51AC3473DEB8}" type="pres">
      <dgm:prSet presAssocID="{923CD134-205F-4074-8FA3-0C818E58E7E7}" presName="sibTrans" presStyleLbl="sibTrans2D1" presStyleIdx="1" presStyleCnt="3"/>
      <dgm:spPr/>
      <dgm:t>
        <a:bodyPr/>
        <a:lstStyle/>
        <a:p>
          <a:endParaRPr lang="en-US"/>
        </a:p>
      </dgm:t>
    </dgm:pt>
    <dgm:pt modelId="{8409E57C-4AB5-45D0-A4D0-B530812B2149}" type="pres">
      <dgm:prSet presAssocID="{2D584064-72E0-402C-9935-3CDB11DF729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712A72-3541-4FAC-8CB4-6F8ADA0A3ABC}" type="pres">
      <dgm:prSet presAssocID="{2D584064-72E0-402C-9935-3CDB11DF729C}" presName="dummy" presStyleCnt="0"/>
      <dgm:spPr/>
      <dgm:t>
        <a:bodyPr/>
        <a:lstStyle/>
        <a:p>
          <a:endParaRPr lang="en-US"/>
        </a:p>
      </dgm:t>
    </dgm:pt>
    <dgm:pt modelId="{AD8E2821-F301-42C8-92AA-1C55E5DC3846}" type="pres">
      <dgm:prSet presAssocID="{912E5245-7C1D-483D-8FA4-3FA72D0C49BE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4FA4FCB3-AC28-4612-872F-231C92EECF7D}" type="presOf" srcId="{21EF4B35-3CF7-42A2-A250-A409EC3728E9}" destId="{DB2348CA-9E2E-4CC5-97C1-3D55F326DB66}" srcOrd="0" destOrd="0" presId="urn:microsoft.com/office/officeart/2005/8/layout/radial6"/>
    <dgm:cxn modelId="{31FB71DD-AFE5-4D01-8654-CA120D89B8E1}" srcId="{5B4D0050-ECA8-467C-B587-2D73A5D1A08D}" destId="{3464C9CB-4466-45B3-AFE1-E9C73B6B04DC}" srcOrd="0" destOrd="0" parTransId="{C6375D43-A92D-41CF-B525-BDBD0A477737}" sibTransId="{B7855E44-3FA7-40BA-B3F0-FAFD834426BB}"/>
    <dgm:cxn modelId="{8890DEEB-B18B-4001-9956-FE82527C99DE}" type="presOf" srcId="{9501467B-C4F5-4C50-9E41-C3A338D0F90E}" destId="{D26B318B-B352-4086-865F-1FD9607EDD89}" srcOrd="0" destOrd="0" presId="urn:microsoft.com/office/officeart/2005/8/layout/radial6"/>
    <dgm:cxn modelId="{3837439D-F6AE-41D7-A45A-1B5CCB981805}" type="presOf" srcId="{F7717CC3-8C85-41AC-9DCE-58E66BDE4672}" destId="{B7125DBC-E1BC-472B-A3E3-4853B7D93960}" srcOrd="0" destOrd="0" presId="urn:microsoft.com/office/officeart/2005/8/layout/radial6"/>
    <dgm:cxn modelId="{F59BB5D0-52A6-4A37-B8D7-E26721B811AD}" srcId="{3464C9CB-4466-45B3-AFE1-E9C73B6B04DC}" destId="{21EF4B35-3CF7-42A2-A250-A409EC3728E9}" srcOrd="1" destOrd="0" parTransId="{1AB625FF-8639-4AA1-81AC-726919607DF0}" sibTransId="{923CD134-205F-4074-8FA3-0C818E58E7E7}"/>
    <dgm:cxn modelId="{78377226-5C38-49DE-8297-A1A05E8C118A}" type="presOf" srcId="{923CD134-205F-4074-8FA3-0C818E58E7E7}" destId="{B139023C-3C22-4B3E-A3B2-51AC3473DEB8}" srcOrd="0" destOrd="0" presId="urn:microsoft.com/office/officeart/2005/8/layout/radial6"/>
    <dgm:cxn modelId="{931462ED-BE72-4DDA-B7F7-B25F52F38A57}" srcId="{3464C9CB-4466-45B3-AFE1-E9C73B6B04DC}" destId="{2D584064-72E0-402C-9935-3CDB11DF729C}" srcOrd="2" destOrd="0" parTransId="{3192829C-F0AE-4EE0-B944-81FD557F0AAC}" sibTransId="{912E5245-7C1D-483D-8FA4-3FA72D0C49BE}"/>
    <dgm:cxn modelId="{638F5D31-5B5F-4B77-A0D9-1C506C731414}" srcId="{3464C9CB-4466-45B3-AFE1-E9C73B6B04DC}" destId="{9501467B-C4F5-4C50-9E41-C3A338D0F90E}" srcOrd="0" destOrd="0" parTransId="{EEABDAE2-A36C-4350-A8AB-A69DBAD67D90}" sibTransId="{F7717CC3-8C85-41AC-9DCE-58E66BDE4672}"/>
    <dgm:cxn modelId="{A6E90F1E-7E5B-416E-8B87-68259A47A537}" type="presOf" srcId="{912E5245-7C1D-483D-8FA4-3FA72D0C49BE}" destId="{AD8E2821-F301-42C8-92AA-1C55E5DC3846}" srcOrd="0" destOrd="0" presId="urn:microsoft.com/office/officeart/2005/8/layout/radial6"/>
    <dgm:cxn modelId="{DC818502-C208-414A-9E17-33984A39DA96}" type="presOf" srcId="{3464C9CB-4466-45B3-AFE1-E9C73B6B04DC}" destId="{83E33AD8-5364-4A87-B407-B4AB93BE2F5F}" srcOrd="0" destOrd="0" presId="urn:microsoft.com/office/officeart/2005/8/layout/radial6"/>
    <dgm:cxn modelId="{005150B3-190F-4A6D-90D2-67B4CD10D14F}" type="presOf" srcId="{2D584064-72E0-402C-9935-3CDB11DF729C}" destId="{8409E57C-4AB5-45D0-A4D0-B530812B2149}" srcOrd="0" destOrd="0" presId="urn:microsoft.com/office/officeart/2005/8/layout/radial6"/>
    <dgm:cxn modelId="{03F655F1-4C3D-41E4-9592-235000D3B2A6}" type="presOf" srcId="{5B4D0050-ECA8-467C-B587-2D73A5D1A08D}" destId="{60B79699-2483-4B9C-A449-55EC2ADD475B}" srcOrd="0" destOrd="0" presId="urn:microsoft.com/office/officeart/2005/8/layout/radial6"/>
    <dgm:cxn modelId="{B2FF79AE-EFC9-4CC0-B662-BB43CDE91191}" type="presParOf" srcId="{60B79699-2483-4B9C-A449-55EC2ADD475B}" destId="{83E33AD8-5364-4A87-B407-B4AB93BE2F5F}" srcOrd="0" destOrd="0" presId="urn:microsoft.com/office/officeart/2005/8/layout/radial6"/>
    <dgm:cxn modelId="{77777EB9-5D35-454D-932A-C4B4E36F2D9D}" type="presParOf" srcId="{60B79699-2483-4B9C-A449-55EC2ADD475B}" destId="{D26B318B-B352-4086-865F-1FD9607EDD89}" srcOrd="1" destOrd="0" presId="urn:microsoft.com/office/officeart/2005/8/layout/radial6"/>
    <dgm:cxn modelId="{824F9AC8-0197-4CBD-852E-71E85208F94A}" type="presParOf" srcId="{60B79699-2483-4B9C-A449-55EC2ADD475B}" destId="{D4DAFBD8-B979-4DED-90F5-5887EB47E527}" srcOrd="2" destOrd="0" presId="urn:microsoft.com/office/officeart/2005/8/layout/radial6"/>
    <dgm:cxn modelId="{C9959B90-E057-4D77-8227-13FCA82BCA96}" type="presParOf" srcId="{60B79699-2483-4B9C-A449-55EC2ADD475B}" destId="{B7125DBC-E1BC-472B-A3E3-4853B7D93960}" srcOrd="3" destOrd="0" presId="urn:microsoft.com/office/officeart/2005/8/layout/radial6"/>
    <dgm:cxn modelId="{68A2D714-8349-4662-B1C0-296A62949980}" type="presParOf" srcId="{60B79699-2483-4B9C-A449-55EC2ADD475B}" destId="{DB2348CA-9E2E-4CC5-97C1-3D55F326DB66}" srcOrd="4" destOrd="0" presId="urn:microsoft.com/office/officeart/2005/8/layout/radial6"/>
    <dgm:cxn modelId="{995F6F91-A74E-4A8B-B873-B1EE5A2671A6}" type="presParOf" srcId="{60B79699-2483-4B9C-A449-55EC2ADD475B}" destId="{9EB22E05-F069-4B19-A5F2-E8B0C43F3B7A}" srcOrd="5" destOrd="0" presId="urn:microsoft.com/office/officeart/2005/8/layout/radial6"/>
    <dgm:cxn modelId="{5BF2DFA6-3A67-43E7-B1E7-C9C534832D1A}" type="presParOf" srcId="{60B79699-2483-4B9C-A449-55EC2ADD475B}" destId="{B139023C-3C22-4B3E-A3B2-51AC3473DEB8}" srcOrd="6" destOrd="0" presId="urn:microsoft.com/office/officeart/2005/8/layout/radial6"/>
    <dgm:cxn modelId="{D489ED9D-517A-4B44-85F9-43190C2A9C9B}" type="presParOf" srcId="{60B79699-2483-4B9C-A449-55EC2ADD475B}" destId="{8409E57C-4AB5-45D0-A4D0-B530812B2149}" srcOrd="7" destOrd="0" presId="urn:microsoft.com/office/officeart/2005/8/layout/radial6"/>
    <dgm:cxn modelId="{CB9CE03C-CC3B-4142-9014-E5839FD42EA8}" type="presParOf" srcId="{60B79699-2483-4B9C-A449-55EC2ADD475B}" destId="{57712A72-3541-4FAC-8CB4-6F8ADA0A3ABC}" srcOrd="8" destOrd="0" presId="urn:microsoft.com/office/officeart/2005/8/layout/radial6"/>
    <dgm:cxn modelId="{DC0E0BD1-3E44-4252-8F1A-D2AAAD4BE563}" type="presParOf" srcId="{60B79699-2483-4B9C-A449-55EC2ADD475B}" destId="{AD8E2821-F301-42C8-92AA-1C55E5DC3846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E2821-F301-42C8-92AA-1C55E5DC3846}">
      <dsp:nvSpPr>
        <dsp:cNvPr id="0" name=""/>
        <dsp:cNvSpPr/>
      </dsp:nvSpPr>
      <dsp:spPr>
        <a:xfrm>
          <a:off x="1728821" y="618467"/>
          <a:ext cx="4048440" cy="4048440"/>
        </a:xfrm>
        <a:prstGeom prst="blockArc">
          <a:avLst>
            <a:gd name="adj1" fmla="val 9022879"/>
            <a:gd name="adj2" fmla="val 16188627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9023C-3C22-4B3E-A3B2-51AC3473DEB8}">
      <dsp:nvSpPr>
        <dsp:cNvPr id="0" name=""/>
        <dsp:cNvSpPr/>
      </dsp:nvSpPr>
      <dsp:spPr>
        <a:xfrm>
          <a:off x="1722279" y="607049"/>
          <a:ext cx="4048440" cy="4048440"/>
        </a:xfrm>
        <a:prstGeom prst="blockArc">
          <a:avLst>
            <a:gd name="adj1" fmla="val 1800000"/>
            <a:gd name="adj2" fmla="val 90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25DBC-E1BC-472B-A3E3-4853B7D93960}">
      <dsp:nvSpPr>
        <dsp:cNvPr id="0" name=""/>
        <dsp:cNvSpPr/>
      </dsp:nvSpPr>
      <dsp:spPr>
        <a:xfrm>
          <a:off x="1715737" y="618467"/>
          <a:ext cx="4048440" cy="4048440"/>
        </a:xfrm>
        <a:prstGeom prst="blockArc">
          <a:avLst>
            <a:gd name="adj1" fmla="val 16211373"/>
            <a:gd name="adj2" fmla="val 1777121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33AD8-5364-4A87-B407-B4AB93BE2F5F}">
      <dsp:nvSpPr>
        <dsp:cNvPr id="0" name=""/>
        <dsp:cNvSpPr/>
      </dsp:nvSpPr>
      <dsp:spPr>
        <a:xfrm>
          <a:off x="2815363" y="1700133"/>
          <a:ext cx="1862273" cy="18622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anose="00000400000000000000" pitchFamily="2" charset="-78"/>
            </a:rPr>
            <a:t>ارکان تحلیل نظام ارائه‌ی خدمات سلامت</a:t>
          </a:r>
          <a:endParaRPr lang="en-US" sz="20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Zar" panose="00000400000000000000" pitchFamily="2" charset="-78"/>
          </a:endParaRPr>
        </a:p>
      </dsp:txBody>
      <dsp:txXfrm>
        <a:off x="3088087" y="1972857"/>
        <a:ext cx="1316825" cy="1316825"/>
      </dsp:txXfrm>
    </dsp:sp>
    <dsp:sp modelId="{D26B318B-B352-4086-865F-1FD9607EDD89}">
      <dsp:nvSpPr>
        <dsp:cNvPr id="0" name=""/>
        <dsp:cNvSpPr/>
      </dsp:nvSpPr>
      <dsp:spPr>
        <a:xfrm>
          <a:off x="3094704" y="13611"/>
          <a:ext cx="1303591" cy="1303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cs typeface="B Zar" panose="00000400000000000000" pitchFamily="2" charset="-78"/>
            </a:rPr>
            <a:t>تقاضا  برای و بهره‌مندی از خدمات سلامت</a:t>
          </a:r>
          <a:endParaRPr lang="en-US" sz="1400" b="1" kern="1200" dirty="0">
            <a:cs typeface="B Zar" panose="00000400000000000000" pitchFamily="2" charset="-78"/>
          </a:endParaRPr>
        </a:p>
      </dsp:txBody>
      <dsp:txXfrm>
        <a:off x="3285610" y="204517"/>
        <a:ext cx="921779" cy="921779"/>
      </dsp:txXfrm>
    </dsp:sp>
    <dsp:sp modelId="{DB2348CA-9E2E-4CC5-97C1-3D55F326DB66}">
      <dsp:nvSpPr>
        <dsp:cNvPr id="0" name=""/>
        <dsp:cNvSpPr/>
      </dsp:nvSpPr>
      <dsp:spPr>
        <a:xfrm>
          <a:off x="4807088" y="2968119"/>
          <a:ext cx="1303591" cy="1303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cs typeface="B Zar" panose="00000400000000000000" pitchFamily="2" charset="-78"/>
            </a:rPr>
            <a:t>سلامت جمعیت</a:t>
          </a:r>
          <a:endParaRPr lang="en-US" sz="2000" b="1" kern="1200" dirty="0">
            <a:cs typeface="B Zar" panose="00000400000000000000" pitchFamily="2" charset="-78"/>
          </a:endParaRPr>
        </a:p>
      </dsp:txBody>
      <dsp:txXfrm>
        <a:off x="4997994" y="3159025"/>
        <a:ext cx="921779" cy="921779"/>
      </dsp:txXfrm>
    </dsp:sp>
    <dsp:sp modelId="{8409E57C-4AB5-45D0-A4D0-B530812B2149}">
      <dsp:nvSpPr>
        <dsp:cNvPr id="0" name=""/>
        <dsp:cNvSpPr/>
      </dsp:nvSpPr>
      <dsp:spPr>
        <a:xfrm>
          <a:off x="1382319" y="2968119"/>
          <a:ext cx="1303591" cy="1303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>
              <a:cs typeface="B Zar" panose="00000400000000000000" pitchFamily="2" charset="-78"/>
            </a:rPr>
            <a:t>عرضه‌ی خدمات سلامت</a:t>
          </a:r>
          <a:endParaRPr lang="en-US" sz="1800" b="1" kern="1200" dirty="0">
            <a:cs typeface="B Zar" panose="00000400000000000000" pitchFamily="2" charset="-78"/>
          </a:endParaRPr>
        </a:p>
      </dsp:txBody>
      <dsp:txXfrm>
        <a:off x="1573225" y="3159025"/>
        <a:ext cx="921779" cy="921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98C5C-C214-4289-A03B-776E05F45817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393E-2DFC-4A3D-BE36-63700149D4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86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1393E-2DFC-4A3D-BE36-63700149D41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27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5B2491C-B127-4141-B5F9-522C56DBF7D7}" type="slidenum">
              <a:rPr lang="ar-SA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12788"/>
            <a:ext cx="6081712" cy="34210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ar-SA" altLang="en-US" smtClean="0">
                <a:latin typeface="Times New Roman" panose="02020603050405020304" pitchFamily="18" charset="0"/>
                <a:cs typeface="Zar" panose="00000400000000000000" pitchFamily="2" charset="-78"/>
              </a:rPr>
              <a:t>مي شود در اين اسلايد در باره جايگاه اعتماد عمومي نيز بحث كرد. اصولا مقوله ي اعتماد عمومي و عوامل مؤثر بر آن را مي توان مورد بحث قرار داد و ارتباط آن را با بهره مندي از خدمت مشخص كرد. اصولا تعريف اعتماد چيست؟ كي اعتماد به يك نفر به يك دستگاه ارايه كننده ي خدمت جلب مي شود. چه تجاربي اعتماد زا است و چه تجربياتي اعتماد را تخريب مي كند.</a:t>
            </a:r>
            <a:endParaRPr lang="en-US" altLang="en-US" smtClean="0">
              <a:latin typeface="Times New Roman" panose="02020603050405020304" pitchFamily="18" charset="0"/>
              <a:cs typeface="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487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Times New Roman (Arabic)" panose="02020603050405020304" pitchFamily="18" charset="0"/>
                <a:cs typeface="Times New Roman (Arabic)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5B2491C-B127-4141-B5F9-522C56DBF7D7}" type="slidenum">
              <a:rPr lang="ar-SA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12788"/>
            <a:ext cx="6081712" cy="342106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ar-SA" altLang="en-US" dirty="0" smtClean="0">
                <a:latin typeface="Times New Roman" panose="02020603050405020304" pitchFamily="18" charset="0"/>
                <a:cs typeface="Zar" panose="00000400000000000000" pitchFamily="2" charset="-78"/>
              </a:rPr>
              <a:t>مي شود در اين اسلايد در باره جايگاه اعتماد عمومي نيز بحث كرد. اصولا مقوله ي اعتماد عمومي و عوامل مؤثر بر آن را مي توان مورد بحث قرار داد و ارتباط آن را با بهره مندي از خدمت مشخص كرد. اصولا تعريف اعتماد چيست؟ كي اعتماد به يك نفر به يك دستگاه ارايه كننده ي خدمت جلب مي شود. چه تجاربي اعتماد زا است و چه تجربياتي اعتماد را تخريب مي كند.</a:t>
            </a:r>
            <a:endParaRPr lang="en-US" altLang="en-US" dirty="0" smtClean="0">
              <a:latin typeface="Times New Roman" panose="02020603050405020304" pitchFamily="18" charset="0"/>
              <a:cs typeface="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8750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استان</a:t>
            </a:r>
            <a:r>
              <a:rPr lang="fa-IR" baseline="0" dirty="0" smtClean="0"/>
              <a:t> های اردبیل، زنجان، کرمانشاه، ایلام و کهکیلویه و بویراحمد استانهایی هستند که در پنجک بالای درصد افراد با احساس نیاز به خدمات سرپایی هستند که برای حداقل یک نیاز خود مراجعه نکرده اند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1393E-2DFC-4A3D-BE36-63700149D41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0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با توجه به توضیحی</a:t>
            </a:r>
            <a:r>
              <a:rPr lang="fa-IR" baseline="0" dirty="0" smtClean="0"/>
              <a:t> که در اسلاید بعد داده‌ام بهتر است این اسلاید حذف شود.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1393E-2DFC-4A3D-BE36-63700149D41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6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1393E-2DFC-4A3D-BE36-63700149D41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6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64D6-F7D7-4CEC-AA34-F0343A55A709}" type="datetime1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3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CDBC-2DFE-4A00-B6E6-59DE9ABE449C}" type="datetime1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1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FD81-F7F2-4A8C-B40A-AB91C0FE62D3}" type="datetime1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7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7C04-DF73-4B26-B258-F5DE6CB42021}" type="datetime1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5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54E2-2B3A-40B3-A258-D6DAF7675C8F}" type="datetime1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0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3F32C-78A8-4FCE-AE8E-421E30172BB0}" type="datetime1">
              <a:rPr lang="en-US" smtClean="0"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0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DD5E-5556-4670-A7E5-B022EF326CA9}" type="datetime1">
              <a:rPr lang="en-US" smtClean="0"/>
              <a:t>7/8/2017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4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E151-CEFB-4D19-8387-8F6875C8C477}" type="datetime1">
              <a:rPr lang="en-US" smtClean="0"/>
              <a:t>7/8/2017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4D2C-871B-45DD-9099-156F4DC4BEE0}" type="datetime1">
              <a:rPr lang="en-US" smtClean="0"/>
              <a:t>7/8/2017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6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CB94-4AC9-4EC3-9BDE-8E40A823CAC0}" type="datetime1">
              <a:rPr lang="en-US" smtClean="0"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2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6BA5-A820-4537-B7F5-258AAAD99075}" type="datetime1">
              <a:rPr lang="en-US" smtClean="0"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4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801D5-BDA3-4DE6-854F-80472F8004B5}" type="datetime1">
              <a:rPr lang="en-US" smtClean="0"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9EB4C-130B-4A31-B2A4-3ABC542D3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9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shima.present\Love Roses wallpapers 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pic>
        <p:nvPicPr>
          <p:cNvPr id="1027" name="Picture 3" descr="C:\Users\Laptop Markazi\Pictures\Alhan\besm\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4257" y="1081826"/>
            <a:ext cx="5778500" cy="43148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783609" y="0"/>
            <a:ext cx="10515600" cy="1325563"/>
          </a:xfrm>
          <a:noFill/>
          <a:ln w="57150" cmpd="thickThin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ar-SA" sz="4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عوامل مؤثر بر </a:t>
            </a:r>
            <a:r>
              <a:rPr lang="ar-SA" sz="4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فراهم</a:t>
            </a:r>
            <a:r>
              <a:rPr lang="fa-IR" sz="4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ی</a:t>
            </a:r>
            <a:endParaRPr lang="en-US" sz="40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58371" name="Rectangle 3" descr="Recycled paper"/>
          <p:cNvSpPr>
            <a:spLocks noChangeArrowheads="1"/>
          </p:cNvSpPr>
          <p:nvPr/>
        </p:nvSpPr>
        <p:spPr bwMode="auto">
          <a:xfrm>
            <a:off x="2743200" y="5181601"/>
            <a:ext cx="1308100" cy="73977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تناسب عرضه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و تقاضا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58372" name="Rectangle 4" descr="Recycled paper"/>
          <p:cNvSpPr>
            <a:spLocks noChangeArrowheads="1"/>
          </p:cNvSpPr>
          <p:nvPr/>
        </p:nvSpPr>
        <p:spPr bwMode="auto">
          <a:xfrm>
            <a:off x="7848600" y="2133600"/>
            <a:ext cx="1397000" cy="74295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مانع فيزيكي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58373" name="Oval 5" descr="Recycled paper"/>
          <p:cNvSpPr>
            <a:spLocks noChangeArrowheads="1"/>
          </p:cNvSpPr>
          <p:nvPr/>
        </p:nvSpPr>
        <p:spPr bwMode="auto">
          <a:xfrm>
            <a:off x="4578350" y="3284539"/>
            <a:ext cx="2743200" cy="1489075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ar-SA" sz="4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26" charset="0"/>
                <a:cs typeface="B Nazanin" pitchFamily="2" charset="-78"/>
              </a:rPr>
              <a:t>فراهمي</a:t>
            </a:r>
            <a:endParaRPr lang="en-US" sz="44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 rot="8370724">
            <a:off x="4114800" y="4572000"/>
            <a:ext cx="762000" cy="609600"/>
          </a:xfrm>
          <a:prstGeom prst="leftArrow">
            <a:avLst>
              <a:gd name="adj1" fmla="val 49481"/>
              <a:gd name="adj2" fmla="val 48432"/>
            </a:avLst>
          </a:prstGeom>
          <a:solidFill>
            <a:srgbClr val="FFFF99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3319" name="AutoShape 8"/>
          <p:cNvSpPr>
            <a:spLocks noChangeArrowheads="1"/>
          </p:cNvSpPr>
          <p:nvPr/>
        </p:nvSpPr>
        <p:spPr bwMode="auto">
          <a:xfrm rot="8370724" flipH="1" flipV="1">
            <a:off x="7010400" y="2895600"/>
            <a:ext cx="762000" cy="609600"/>
          </a:xfrm>
          <a:prstGeom prst="leftArrow">
            <a:avLst>
              <a:gd name="adj1" fmla="val 49481"/>
              <a:gd name="adj2" fmla="val 48432"/>
            </a:avLst>
          </a:prstGeom>
          <a:solidFill>
            <a:srgbClr val="FFFF99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327545" cy="6858000"/>
            <a:chOff x="0" y="0"/>
            <a:chExt cx="327545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8519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866926" y="0"/>
            <a:ext cx="325074" cy="6858000"/>
            <a:chOff x="11866926" y="0"/>
            <a:chExt cx="325074" cy="6858000"/>
          </a:xfrm>
        </p:grpSpPr>
        <p:sp>
          <p:nvSpPr>
            <p:cNvPr id="12" name="Rectangle 11"/>
            <p:cNvSpPr/>
            <p:nvPr/>
          </p:nvSpPr>
          <p:spPr>
            <a:xfrm>
              <a:off x="12032974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866926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 autoUpdateAnimBg="0"/>
      <p:bldP spid="58372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762000"/>
          </a:xfrm>
          <a:noFill/>
          <a:ln w="57150" cmpd="thickThin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ar-SA" sz="4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عوامل مؤثر بر </a:t>
            </a:r>
            <a:r>
              <a:rPr lang="fa-IR" sz="4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بهره‌مندی </a:t>
            </a:r>
            <a:r>
              <a:rPr lang="ar-SA" sz="4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ازخدمت</a:t>
            </a:r>
            <a:endParaRPr lang="en-US" sz="40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4572001" y="3219451"/>
            <a:ext cx="3236913" cy="1489075"/>
          </a:xfrm>
          <a:prstGeom prst="ellipse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fa-IR" sz="3200" b="1" dirty="0" smtClean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بهره‌مندی </a:t>
            </a:r>
            <a:r>
              <a:rPr lang="ar-SA" sz="3200" b="1" dirty="0" smtClean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از </a:t>
            </a:r>
            <a:r>
              <a:rPr lang="ar-SA" sz="32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خدمت</a:t>
            </a:r>
            <a:endParaRPr lang="en-US" sz="32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8026400" y="5584826"/>
            <a:ext cx="1968500" cy="739775"/>
          </a:xfrm>
          <a:prstGeom prst="rect">
            <a:avLst/>
          </a:prstGeom>
          <a:solidFill>
            <a:srgbClr val="F8F8F8"/>
          </a:solid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مقبوليت خدمت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 rot="3013412" flipH="1" flipV="1">
            <a:off x="7167563" y="4743451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381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5080000" y="1871664"/>
            <a:ext cx="2692400" cy="223837"/>
          </a:xfrm>
          <a:prstGeom prst="leftArrow">
            <a:avLst>
              <a:gd name="adj1" fmla="val 50000"/>
              <a:gd name="adj2" fmla="val 300710"/>
            </a:avLst>
          </a:prstGeom>
          <a:solidFill>
            <a:srgbClr val="F8F8F8"/>
          </a:solidFill>
          <a:ln w="381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4978400" y="5857875"/>
            <a:ext cx="2692400" cy="223838"/>
          </a:xfrm>
          <a:prstGeom prst="leftArrow">
            <a:avLst>
              <a:gd name="adj1" fmla="val 50000"/>
              <a:gd name="adj2" fmla="val 300709"/>
            </a:avLst>
          </a:prstGeom>
          <a:solidFill>
            <a:srgbClr val="F8F8F8"/>
          </a:solidFill>
          <a:ln w="381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3352800" y="2590801"/>
            <a:ext cx="304800" cy="2657475"/>
          </a:xfrm>
          <a:prstGeom prst="downArrow">
            <a:avLst>
              <a:gd name="adj1" fmla="val 50000"/>
              <a:gd name="adj2" fmla="val 217969"/>
            </a:avLst>
          </a:prstGeom>
          <a:solidFill>
            <a:srgbClr val="F8F8F8"/>
          </a:solidFill>
          <a:ln w="381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8128000" y="1600200"/>
            <a:ext cx="1828800" cy="742950"/>
          </a:xfrm>
          <a:prstGeom prst="rect">
            <a:avLst/>
          </a:prstGeom>
          <a:solidFill>
            <a:srgbClr val="F8F8F8"/>
          </a:solid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دسترسي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 rot="18586588" flipH="1">
            <a:off x="7205663" y="25479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381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34827" name="Rectangle 11" descr="Recycled paper"/>
          <p:cNvSpPr>
            <a:spLocks noChangeArrowheads="1"/>
          </p:cNvSpPr>
          <p:nvPr/>
        </p:nvSpPr>
        <p:spPr bwMode="auto">
          <a:xfrm>
            <a:off x="2540001" y="1600200"/>
            <a:ext cx="2112963" cy="74295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ar-SA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26" charset="0"/>
                <a:cs typeface="B Nazanin" pitchFamily="2" charset="-78"/>
              </a:rPr>
              <a:t>شدت تقاضا</a:t>
            </a:r>
            <a:endParaRPr lang="en-US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 rot="3013412">
            <a:off x="4538663" y="24717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381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2540000" y="5584826"/>
            <a:ext cx="1968500" cy="739775"/>
          </a:xfrm>
          <a:prstGeom prst="rect">
            <a:avLst/>
          </a:prstGeom>
          <a:solidFill>
            <a:srgbClr val="F8F8F8"/>
          </a:solid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تناسب قيمت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auto">
          <a:xfrm rot="18586588" flipV="1">
            <a:off x="4386263" y="47577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381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327545" cy="6858000"/>
            <a:chOff x="0" y="0"/>
            <a:chExt cx="327545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8519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66926" y="0"/>
            <a:ext cx="325074" cy="6858000"/>
            <a:chOff x="11866926" y="0"/>
            <a:chExt cx="325074" cy="6858000"/>
          </a:xfrm>
        </p:grpSpPr>
        <p:sp>
          <p:nvSpPr>
            <p:cNvPr id="19" name="Rectangle 18"/>
            <p:cNvSpPr/>
            <p:nvPr/>
          </p:nvSpPr>
          <p:spPr>
            <a:xfrm>
              <a:off x="12032974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866926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762000"/>
          </a:xfrm>
          <a:noFill/>
          <a:ln w="57150" cmpd="thickThin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ar-SA" sz="4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عوامل مؤثر بر شدت تقاضا</a:t>
            </a:r>
            <a:endParaRPr lang="en-US" sz="40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19459" name="Oval 3" descr="Recycled paper"/>
          <p:cNvSpPr>
            <a:spLocks noChangeArrowheads="1"/>
          </p:cNvSpPr>
          <p:nvPr/>
        </p:nvSpPr>
        <p:spPr bwMode="auto">
          <a:xfrm>
            <a:off x="4800601" y="2921001"/>
            <a:ext cx="2627313" cy="1489075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ar-SA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26" charset="0"/>
                <a:cs typeface="B Nazanin" pitchFamily="2" charset="-78"/>
              </a:rPr>
              <a:t>شدت تقاضا</a:t>
            </a:r>
            <a:endParaRPr lang="en-US" sz="36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9473" name="Rectangle 17" descr="Recycled paper"/>
          <p:cNvSpPr>
            <a:spLocks noChangeArrowheads="1"/>
          </p:cNvSpPr>
          <p:nvPr/>
        </p:nvSpPr>
        <p:spPr bwMode="auto">
          <a:xfrm>
            <a:off x="3124201" y="1403350"/>
            <a:ext cx="1452563" cy="74295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فاصله مرگ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از زمان حاضر 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19474" name="AutoShape 18"/>
          <p:cNvSpPr>
            <a:spLocks noChangeArrowheads="1"/>
          </p:cNvSpPr>
          <p:nvPr/>
        </p:nvSpPr>
        <p:spPr bwMode="auto">
          <a:xfrm rot="3013412">
            <a:off x="4462463" y="227488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9479" name="Rectangle 23" descr="Recycled paper"/>
          <p:cNvSpPr>
            <a:spLocks noChangeArrowheads="1"/>
          </p:cNvSpPr>
          <p:nvPr/>
        </p:nvSpPr>
        <p:spPr bwMode="auto">
          <a:xfrm>
            <a:off x="7820025" y="1371600"/>
            <a:ext cx="1397000" cy="74295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فاصله ناتواني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از زمان حاضر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19480" name="AutoShape 24"/>
          <p:cNvSpPr>
            <a:spLocks noChangeArrowheads="1"/>
          </p:cNvSpPr>
          <p:nvPr/>
        </p:nvSpPr>
        <p:spPr bwMode="auto">
          <a:xfrm rot="18586588" flipH="1">
            <a:off x="6881020" y="2326482"/>
            <a:ext cx="981075" cy="569913"/>
          </a:xfrm>
          <a:prstGeom prst="rightArrow">
            <a:avLst>
              <a:gd name="adj1" fmla="val 50000"/>
              <a:gd name="adj2" fmla="val 43036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9461" name="Rectangle 5" descr="Recycled paper"/>
          <p:cNvSpPr>
            <a:spLocks noChangeArrowheads="1"/>
          </p:cNvSpPr>
          <p:nvPr/>
        </p:nvSpPr>
        <p:spPr bwMode="auto">
          <a:xfrm>
            <a:off x="7864475" y="5257801"/>
            <a:ext cx="1308100" cy="73977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fa-IR" altLang="en-US" sz="1800" dirty="0">
                <a:solidFill>
                  <a:srgbClr val="006600"/>
                </a:solidFill>
                <a:cs typeface="B Nazanin" pitchFamily="2" charset="-78"/>
              </a:rPr>
              <a:t>مدت و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شدت ناتواني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19489" name="AutoShape 33"/>
          <p:cNvSpPr>
            <a:spLocks noChangeArrowheads="1"/>
          </p:cNvSpPr>
          <p:nvPr/>
        </p:nvSpPr>
        <p:spPr bwMode="auto">
          <a:xfrm rot="18586588" flipV="1">
            <a:off x="4462463" y="44529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9490" name="AutoShape 34"/>
          <p:cNvSpPr>
            <a:spLocks noChangeArrowheads="1"/>
          </p:cNvSpPr>
          <p:nvPr/>
        </p:nvSpPr>
        <p:spPr bwMode="auto">
          <a:xfrm rot="3013412" flipH="1" flipV="1">
            <a:off x="6881020" y="4504532"/>
            <a:ext cx="981075" cy="569913"/>
          </a:xfrm>
          <a:prstGeom prst="rightArrow">
            <a:avLst>
              <a:gd name="adj1" fmla="val 50000"/>
              <a:gd name="adj2" fmla="val 43036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9491" name="Rectangle 35" descr="Recycled paper"/>
          <p:cNvSpPr>
            <a:spLocks noChangeArrowheads="1"/>
          </p:cNvSpPr>
          <p:nvPr/>
        </p:nvSpPr>
        <p:spPr bwMode="auto">
          <a:xfrm>
            <a:off x="3111690" y="5257801"/>
            <a:ext cx="1393635" cy="8291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اعتقاد به 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مداخله هاي 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تندرستي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866926" y="0"/>
            <a:ext cx="325074" cy="6858000"/>
            <a:chOff x="11866926" y="0"/>
            <a:chExt cx="325074" cy="6858000"/>
          </a:xfrm>
        </p:grpSpPr>
        <p:sp>
          <p:nvSpPr>
            <p:cNvPr id="13" name="Rectangle 12"/>
            <p:cNvSpPr/>
            <p:nvPr/>
          </p:nvSpPr>
          <p:spPr>
            <a:xfrm>
              <a:off x="12032974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866926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327545" cy="6858000"/>
            <a:chOff x="0" y="0"/>
            <a:chExt cx="327545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8519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3" grpId="0" animBg="1" autoUpdateAnimBg="0"/>
      <p:bldP spid="19474" grpId="0" animBg="1"/>
      <p:bldP spid="19479" grpId="0" animBg="1" autoUpdateAnimBg="0"/>
      <p:bldP spid="19480" grpId="0" animBg="1"/>
      <p:bldP spid="19461" grpId="0" animBg="1" autoUpdateAnimBg="0"/>
      <p:bldP spid="19489" grpId="0" animBg="1"/>
      <p:bldP spid="19490" grpId="0" animBg="1"/>
      <p:bldP spid="1949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762000"/>
          </a:xfrm>
          <a:noFill/>
          <a:ln w="57150" cmpd="thickThin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ar-SA" sz="4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عوامل مؤثر بر</a:t>
            </a:r>
            <a:r>
              <a:rPr lang="fa-IR" sz="4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 بهره‌مندی</a:t>
            </a:r>
            <a:r>
              <a:rPr lang="ar-SA" sz="4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 ازخدمت</a:t>
            </a:r>
            <a:endParaRPr lang="en-US" sz="4000" b="1" dirty="0" smtClean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4572001" y="3219451"/>
            <a:ext cx="3236913" cy="1489075"/>
          </a:xfrm>
          <a:prstGeom prst="ellipse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/>
            <a:r>
              <a:rPr lang="ar-SA" sz="32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بهره مندي از خدمت</a:t>
            </a:r>
            <a:endParaRPr lang="en-US" sz="32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35844" name="Rectangle 4" descr="Recycled paper"/>
          <p:cNvSpPr>
            <a:spLocks noChangeArrowheads="1"/>
          </p:cNvSpPr>
          <p:nvPr/>
        </p:nvSpPr>
        <p:spPr bwMode="auto">
          <a:xfrm>
            <a:off x="8026400" y="5584826"/>
            <a:ext cx="1968500" cy="73977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ar-SA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26" charset="0"/>
                <a:cs typeface="B Nazanin" pitchFamily="2" charset="-78"/>
              </a:rPr>
              <a:t>مقبوليت خدمت</a:t>
            </a:r>
            <a:endParaRPr lang="en-US" sz="20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 rot="3013412" flipH="1" flipV="1">
            <a:off x="7167563" y="4743451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5080000" y="1871664"/>
            <a:ext cx="2692400" cy="223837"/>
          </a:xfrm>
          <a:prstGeom prst="leftArrow">
            <a:avLst>
              <a:gd name="adj1" fmla="val 50000"/>
              <a:gd name="adj2" fmla="val 300710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4978400" y="5857875"/>
            <a:ext cx="2692400" cy="223838"/>
          </a:xfrm>
          <a:prstGeom prst="leftArrow">
            <a:avLst>
              <a:gd name="adj1" fmla="val 50000"/>
              <a:gd name="adj2" fmla="val 300709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3352800" y="2590801"/>
            <a:ext cx="304800" cy="2657475"/>
          </a:xfrm>
          <a:prstGeom prst="downArrow">
            <a:avLst>
              <a:gd name="adj1" fmla="val 50000"/>
              <a:gd name="adj2" fmla="val 217969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8128000" y="1600200"/>
            <a:ext cx="1828800" cy="742950"/>
          </a:xfrm>
          <a:prstGeom prst="rect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/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دسترسي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18586588" flipH="1">
            <a:off x="7205663" y="25479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2540001" y="1600200"/>
            <a:ext cx="2112963" cy="742950"/>
          </a:xfrm>
          <a:prstGeom prst="rect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/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شدت تقاضا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 rot="3013412">
            <a:off x="4538663" y="24717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2540000" y="5584826"/>
            <a:ext cx="1968500" cy="739775"/>
          </a:xfrm>
          <a:prstGeom prst="rect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/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تناسب قيمت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 rot="18586588" flipV="1">
            <a:off x="4386263" y="47577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66926" y="0"/>
            <a:ext cx="325074" cy="6858000"/>
            <a:chOff x="11866926" y="0"/>
            <a:chExt cx="325074" cy="6858000"/>
          </a:xfrm>
        </p:grpSpPr>
        <p:sp>
          <p:nvSpPr>
            <p:cNvPr id="16" name="Rectangle 15"/>
            <p:cNvSpPr/>
            <p:nvPr/>
          </p:nvSpPr>
          <p:spPr>
            <a:xfrm>
              <a:off x="12032974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866926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0"/>
            <a:ext cx="327545" cy="6858000"/>
            <a:chOff x="0" y="0"/>
            <a:chExt cx="327545" cy="6858000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8519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2264391" y="136480"/>
            <a:ext cx="7772400" cy="914400"/>
          </a:xfrm>
          <a:noFill/>
          <a:ln w="57150" cmpd="thickThin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ar-SA" sz="4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عوامل مؤثر بر مقبوليت خدمت</a:t>
            </a:r>
            <a:endParaRPr lang="en-US" sz="40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22533" name="Oval 5" descr="Recycled paper"/>
          <p:cNvSpPr>
            <a:spLocks noChangeArrowheads="1"/>
          </p:cNvSpPr>
          <p:nvPr/>
        </p:nvSpPr>
        <p:spPr bwMode="auto">
          <a:xfrm>
            <a:off x="4800601" y="3170239"/>
            <a:ext cx="2627313" cy="1489075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ar-SA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26" charset="0"/>
                <a:cs typeface="B Nazanin" pitchFamily="2" charset="-78"/>
              </a:rPr>
              <a:t>مقبوليت</a:t>
            </a:r>
          </a:p>
          <a:p>
            <a:pPr algn="ctr" rtl="1">
              <a:defRPr/>
            </a:pPr>
            <a:r>
              <a:rPr lang="ar-SA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26" charset="0"/>
                <a:cs typeface="B Nazanin" pitchFamily="2" charset="-78"/>
              </a:rPr>
              <a:t>خدمت</a:t>
            </a:r>
            <a:endParaRPr lang="en-US" sz="36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22535" name="Rectangle 7" descr="Recycled paper"/>
          <p:cNvSpPr>
            <a:spLocks noChangeArrowheads="1"/>
          </p:cNvSpPr>
          <p:nvPr/>
        </p:nvSpPr>
        <p:spPr bwMode="auto">
          <a:xfrm>
            <a:off x="3124201" y="1654175"/>
            <a:ext cx="1452563" cy="74295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600" dirty="0">
                <a:solidFill>
                  <a:srgbClr val="006600"/>
                </a:solidFill>
                <a:cs typeface="B Nazanin" pitchFamily="2" charset="-78"/>
              </a:rPr>
              <a:t>ميزان تأثير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600" dirty="0">
                <a:solidFill>
                  <a:srgbClr val="006600"/>
                </a:solidFill>
                <a:cs typeface="B Nazanin" pitchFamily="2" charset="-78"/>
              </a:rPr>
              <a:t>خدمت و بي عارضه بودن آن </a:t>
            </a:r>
            <a:endParaRPr kumimoji="0" lang="en-US" altLang="en-US" sz="16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 rot="3013412">
            <a:off x="4462463" y="2525713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22538" name="Rectangle 10" descr="Recycled paper"/>
          <p:cNvSpPr>
            <a:spLocks noChangeArrowheads="1"/>
          </p:cNvSpPr>
          <p:nvPr/>
        </p:nvSpPr>
        <p:spPr bwMode="auto">
          <a:xfrm>
            <a:off x="7806378" y="1622425"/>
            <a:ext cx="1397000" cy="74295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600" dirty="0">
                <a:solidFill>
                  <a:srgbClr val="006600"/>
                </a:solidFill>
                <a:cs typeface="B Nazanin" pitchFamily="2" charset="-78"/>
              </a:rPr>
              <a:t>رعايت حقوق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600" dirty="0">
                <a:solidFill>
                  <a:srgbClr val="006600"/>
                </a:solidFill>
                <a:cs typeface="B Nazanin" pitchFamily="2" charset="-78"/>
              </a:rPr>
              <a:t>گيرنده خدمت</a:t>
            </a:r>
            <a:endParaRPr kumimoji="0" lang="en-US" altLang="en-US" sz="16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22539" name="AutoShape 11"/>
          <p:cNvSpPr>
            <a:spLocks noChangeArrowheads="1"/>
          </p:cNvSpPr>
          <p:nvPr/>
        </p:nvSpPr>
        <p:spPr bwMode="auto">
          <a:xfrm rot="18586588" flipH="1">
            <a:off x="6881020" y="2577307"/>
            <a:ext cx="981075" cy="569913"/>
          </a:xfrm>
          <a:prstGeom prst="rightArrow">
            <a:avLst>
              <a:gd name="adj1" fmla="val 50000"/>
              <a:gd name="adj2" fmla="val 43036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22541" name="Rectangle 13" descr="Recycled paper"/>
          <p:cNvSpPr>
            <a:spLocks noChangeArrowheads="1"/>
          </p:cNvSpPr>
          <p:nvPr/>
        </p:nvSpPr>
        <p:spPr bwMode="auto">
          <a:xfrm>
            <a:off x="7908926" y="5432426"/>
            <a:ext cx="1387475" cy="739775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600" dirty="0">
                <a:solidFill>
                  <a:srgbClr val="006600"/>
                </a:solidFill>
                <a:cs typeface="B Nazanin" pitchFamily="2" charset="-78"/>
              </a:rPr>
              <a:t>برآوردن انتظارات گيرنده  خدمت</a:t>
            </a:r>
            <a:endParaRPr kumimoji="0" lang="en-US" altLang="en-US" sz="16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22543" name="Rectangle 15" descr="Recycled paper"/>
          <p:cNvSpPr>
            <a:spLocks noChangeArrowheads="1"/>
          </p:cNvSpPr>
          <p:nvPr/>
        </p:nvSpPr>
        <p:spPr bwMode="auto">
          <a:xfrm>
            <a:off x="3124200" y="5432426"/>
            <a:ext cx="1308100" cy="739775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ar-SA" altLang="en-US" sz="1600" dirty="0">
                <a:solidFill>
                  <a:srgbClr val="006600"/>
                </a:solidFill>
                <a:cs typeface="B Nazanin" pitchFamily="2" charset="-78"/>
              </a:rPr>
              <a:t>مقبوليت فرد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ar-SA" altLang="en-US" sz="1600" dirty="0">
                <a:solidFill>
                  <a:srgbClr val="006600"/>
                </a:solidFill>
                <a:cs typeface="B Nazanin" pitchFamily="2" charset="-78"/>
              </a:rPr>
              <a:t>و محل ارايه ي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ar-SA" altLang="en-US" sz="1600" dirty="0">
                <a:solidFill>
                  <a:srgbClr val="006600"/>
                </a:solidFill>
                <a:cs typeface="B Nazanin" pitchFamily="2" charset="-78"/>
              </a:rPr>
              <a:t>خدمت</a:t>
            </a:r>
            <a:endParaRPr kumimoji="0" lang="en-US" altLang="en-US" sz="16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22545" name="AutoShape 17"/>
          <p:cNvSpPr>
            <a:spLocks noChangeArrowheads="1"/>
          </p:cNvSpPr>
          <p:nvPr/>
        </p:nvSpPr>
        <p:spPr bwMode="auto">
          <a:xfrm rot="3013412" flipH="1" flipV="1">
            <a:off x="7033420" y="4647407"/>
            <a:ext cx="981075" cy="569913"/>
          </a:xfrm>
          <a:prstGeom prst="rightArrow">
            <a:avLst>
              <a:gd name="adj1" fmla="val 50000"/>
              <a:gd name="adj2" fmla="val 43036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22546" name="AutoShape 18"/>
          <p:cNvSpPr>
            <a:spLocks noChangeArrowheads="1"/>
          </p:cNvSpPr>
          <p:nvPr/>
        </p:nvSpPr>
        <p:spPr bwMode="auto">
          <a:xfrm rot="18586588" flipV="1">
            <a:off x="4366420" y="4647407"/>
            <a:ext cx="981075" cy="569913"/>
          </a:xfrm>
          <a:prstGeom prst="rightArrow">
            <a:avLst>
              <a:gd name="adj1" fmla="val 50000"/>
              <a:gd name="adj2" fmla="val 43036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866926" y="0"/>
            <a:ext cx="325074" cy="6858000"/>
            <a:chOff x="11866926" y="0"/>
            <a:chExt cx="325074" cy="6858000"/>
          </a:xfrm>
        </p:grpSpPr>
        <p:sp>
          <p:nvSpPr>
            <p:cNvPr id="13" name="Rectangle 12"/>
            <p:cNvSpPr/>
            <p:nvPr/>
          </p:nvSpPr>
          <p:spPr>
            <a:xfrm>
              <a:off x="12032974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866926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327545" cy="6858000"/>
            <a:chOff x="0" y="0"/>
            <a:chExt cx="327545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8519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animBg="1" autoUpdateAnimBg="0"/>
      <p:bldP spid="22536" grpId="0" animBg="1"/>
      <p:bldP spid="22538" grpId="0" animBg="1" autoUpdateAnimBg="0"/>
      <p:bldP spid="22539" grpId="0" animBg="1"/>
      <p:bldP spid="22541" grpId="0" animBg="1" autoUpdateAnimBg="0"/>
      <p:bldP spid="22543" grpId="0" animBg="1" autoUpdateAnimBg="0"/>
      <p:bldP spid="22545" grpId="0" animBg="1"/>
      <p:bldP spid="225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2209800" y="244522"/>
            <a:ext cx="7772400" cy="762000"/>
          </a:xfrm>
          <a:noFill/>
          <a:ln w="57150" cmpd="thickThin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ar-SA" sz="4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عوامل مؤثر بر </a:t>
            </a:r>
            <a:r>
              <a:rPr lang="fa-IR" sz="4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بهره‌مندی</a:t>
            </a:r>
            <a:r>
              <a:rPr lang="fa-IR" sz="4000" dirty="0" smtClean="0"/>
              <a:t> </a:t>
            </a:r>
            <a:r>
              <a:rPr lang="ar-SA" sz="4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ازخدمت</a:t>
            </a:r>
            <a:endParaRPr lang="en-US" sz="40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4626592" y="3178508"/>
            <a:ext cx="3236913" cy="1489075"/>
          </a:xfrm>
          <a:prstGeom prst="ellipse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/>
            <a:r>
              <a:rPr lang="fa-IR" sz="2400" b="1" dirty="0" smtClean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بهره‌مندی </a:t>
            </a:r>
            <a:r>
              <a:rPr lang="ar-SA" sz="2400" b="1" dirty="0" smtClean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از </a:t>
            </a:r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خدمت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8026400" y="5584826"/>
            <a:ext cx="1968500" cy="739775"/>
          </a:xfrm>
          <a:prstGeom prst="rect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/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مقبوليت خدمت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 rot="3013412" flipH="1" flipV="1">
            <a:off x="7167563" y="4743451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5080000" y="1871664"/>
            <a:ext cx="2692400" cy="223837"/>
          </a:xfrm>
          <a:prstGeom prst="leftArrow">
            <a:avLst>
              <a:gd name="adj1" fmla="val 50000"/>
              <a:gd name="adj2" fmla="val 300710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4978400" y="5857875"/>
            <a:ext cx="2692400" cy="223838"/>
          </a:xfrm>
          <a:prstGeom prst="leftArrow">
            <a:avLst>
              <a:gd name="adj1" fmla="val 50000"/>
              <a:gd name="adj2" fmla="val 300709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3352800" y="2590801"/>
            <a:ext cx="304800" cy="2657475"/>
          </a:xfrm>
          <a:prstGeom prst="downArrow">
            <a:avLst>
              <a:gd name="adj1" fmla="val 50000"/>
              <a:gd name="adj2" fmla="val 217969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8128000" y="1613847"/>
            <a:ext cx="1828800" cy="742950"/>
          </a:xfrm>
          <a:prstGeom prst="rect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/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دسترسي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 rot="18586588" flipH="1">
            <a:off x="7205663" y="25479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2540001" y="1600200"/>
            <a:ext cx="2112963" cy="742950"/>
          </a:xfrm>
          <a:prstGeom prst="rect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/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شدت تقاضا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 rot="3013412">
            <a:off x="4538663" y="24717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36877" name="Rectangle 13" descr="Recycled paper"/>
          <p:cNvSpPr>
            <a:spLocks noChangeArrowheads="1"/>
          </p:cNvSpPr>
          <p:nvPr/>
        </p:nvSpPr>
        <p:spPr bwMode="auto">
          <a:xfrm>
            <a:off x="2540000" y="5584826"/>
            <a:ext cx="1968500" cy="73977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ar-SA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26" charset="0"/>
                <a:cs typeface="B Nazanin" pitchFamily="2" charset="-78"/>
              </a:rPr>
              <a:t>تناسب قيمت</a:t>
            </a:r>
            <a:endParaRPr lang="en-US" sz="24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22542" name="AutoShape 14"/>
          <p:cNvSpPr>
            <a:spLocks noChangeArrowheads="1"/>
          </p:cNvSpPr>
          <p:nvPr/>
        </p:nvSpPr>
        <p:spPr bwMode="auto">
          <a:xfrm rot="18586588" flipV="1">
            <a:off x="4386263" y="47577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66926" y="0"/>
            <a:ext cx="325074" cy="6858000"/>
            <a:chOff x="11866926" y="0"/>
            <a:chExt cx="325074" cy="6858000"/>
          </a:xfrm>
        </p:grpSpPr>
        <p:sp>
          <p:nvSpPr>
            <p:cNvPr id="16" name="Rectangle 15"/>
            <p:cNvSpPr/>
            <p:nvPr/>
          </p:nvSpPr>
          <p:spPr>
            <a:xfrm>
              <a:off x="12032974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866926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0"/>
            <a:ext cx="327545" cy="6858000"/>
            <a:chOff x="0" y="0"/>
            <a:chExt cx="327545" cy="6858000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8519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7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2189465" y="59252"/>
            <a:ext cx="7772400" cy="914400"/>
          </a:xfrm>
          <a:noFill/>
          <a:ln w="57150" cmpd="thickThin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ar-SA" sz="4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عوامل مؤثر بر مقبوليت خدمت</a:t>
            </a:r>
            <a:endParaRPr lang="en-US" sz="40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22533" name="Oval 5" descr="Recycled paper"/>
          <p:cNvSpPr>
            <a:spLocks noChangeArrowheads="1"/>
          </p:cNvSpPr>
          <p:nvPr/>
        </p:nvSpPr>
        <p:spPr bwMode="auto">
          <a:xfrm>
            <a:off x="4800601" y="3170239"/>
            <a:ext cx="2627313" cy="1489075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fa-IR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26" charset="0"/>
                <a:cs typeface="B Nazanin" pitchFamily="2" charset="-78"/>
              </a:rPr>
              <a:t>تناسب قیمت</a:t>
            </a:r>
            <a:endParaRPr lang="en-US" sz="36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22535" name="Rectangle 7" descr="Recycled paper"/>
          <p:cNvSpPr>
            <a:spLocks noChangeArrowheads="1"/>
          </p:cNvSpPr>
          <p:nvPr/>
        </p:nvSpPr>
        <p:spPr bwMode="auto">
          <a:xfrm>
            <a:off x="3124201" y="1654175"/>
            <a:ext cx="1452563" cy="74295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fa-IR" altLang="en-US" sz="1800" dirty="0">
                <a:solidFill>
                  <a:srgbClr val="006600"/>
                </a:solidFill>
                <a:cs typeface="B Nazanin" pitchFamily="2" charset="-78"/>
              </a:rPr>
              <a:t>قیمت خدمات مشابه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 rot="3013412">
            <a:off x="4462463" y="2525713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solidFill>
                <a:srgbClr val="333333"/>
              </a:solidFill>
              <a:cs typeface="B Traffic" panose="00000400000000000000" pitchFamily="2" charset="-78"/>
            </a:endParaRPr>
          </a:p>
        </p:txBody>
      </p:sp>
      <p:sp>
        <p:nvSpPr>
          <p:cNvPr id="22538" name="Rectangle 10" descr="Recycled paper"/>
          <p:cNvSpPr>
            <a:spLocks noChangeArrowheads="1"/>
          </p:cNvSpPr>
          <p:nvPr/>
        </p:nvSpPr>
        <p:spPr bwMode="auto">
          <a:xfrm>
            <a:off x="7820025" y="1622425"/>
            <a:ext cx="1397000" cy="74295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fa-IR" altLang="en-US" sz="1800" dirty="0">
                <a:solidFill>
                  <a:srgbClr val="006600"/>
                </a:solidFill>
                <a:cs typeface="B Nazanin" pitchFamily="2" charset="-78"/>
              </a:rPr>
              <a:t>توان اقتصادی جامعه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22539" name="AutoShape 11"/>
          <p:cNvSpPr>
            <a:spLocks noChangeArrowheads="1"/>
          </p:cNvSpPr>
          <p:nvPr/>
        </p:nvSpPr>
        <p:spPr bwMode="auto">
          <a:xfrm rot="18586588" flipH="1">
            <a:off x="6881020" y="2577307"/>
            <a:ext cx="981075" cy="569913"/>
          </a:xfrm>
          <a:prstGeom prst="rightArrow">
            <a:avLst>
              <a:gd name="adj1" fmla="val 50000"/>
              <a:gd name="adj2" fmla="val 43036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solidFill>
                <a:srgbClr val="333333"/>
              </a:solidFill>
              <a:cs typeface="B Traffic" panose="00000400000000000000" pitchFamily="2" charset="-78"/>
            </a:endParaRPr>
          </a:p>
        </p:txBody>
      </p:sp>
      <p:sp>
        <p:nvSpPr>
          <p:cNvPr id="22541" name="Rectangle 13" descr="Recycled paper"/>
          <p:cNvSpPr>
            <a:spLocks noChangeArrowheads="1"/>
          </p:cNvSpPr>
          <p:nvPr/>
        </p:nvSpPr>
        <p:spPr bwMode="auto">
          <a:xfrm>
            <a:off x="7908926" y="5432426"/>
            <a:ext cx="1387475" cy="739775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fa-IR" altLang="en-US" sz="1800" dirty="0">
                <a:solidFill>
                  <a:srgbClr val="006600"/>
                </a:solidFill>
                <a:cs typeface="B Nazanin" pitchFamily="2" charset="-78"/>
              </a:rPr>
              <a:t>شدت تقاضا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22543" name="Rectangle 15" descr="Recycled paper"/>
          <p:cNvSpPr>
            <a:spLocks noChangeArrowheads="1"/>
          </p:cNvSpPr>
          <p:nvPr/>
        </p:nvSpPr>
        <p:spPr bwMode="auto">
          <a:xfrm>
            <a:off x="3124200" y="5432426"/>
            <a:ext cx="1308100" cy="739775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fa-IR" altLang="en-US" sz="1800" dirty="0">
                <a:solidFill>
                  <a:srgbClr val="006600"/>
                </a:solidFill>
                <a:cs typeface="B Nazanin" pitchFamily="2" charset="-78"/>
              </a:rPr>
              <a:t>درک از کیفیت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22545" name="AutoShape 17"/>
          <p:cNvSpPr>
            <a:spLocks noChangeArrowheads="1"/>
          </p:cNvSpPr>
          <p:nvPr/>
        </p:nvSpPr>
        <p:spPr bwMode="auto">
          <a:xfrm rot="3013412" flipH="1" flipV="1">
            <a:off x="7033420" y="4647407"/>
            <a:ext cx="981075" cy="569913"/>
          </a:xfrm>
          <a:prstGeom prst="rightArrow">
            <a:avLst>
              <a:gd name="adj1" fmla="val 50000"/>
              <a:gd name="adj2" fmla="val 43036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solidFill>
                <a:srgbClr val="333333"/>
              </a:solidFill>
              <a:cs typeface="B Traffic" panose="00000400000000000000" pitchFamily="2" charset="-78"/>
            </a:endParaRPr>
          </a:p>
        </p:txBody>
      </p:sp>
      <p:sp>
        <p:nvSpPr>
          <p:cNvPr id="22546" name="AutoShape 18"/>
          <p:cNvSpPr>
            <a:spLocks noChangeArrowheads="1"/>
          </p:cNvSpPr>
          <p:nvPr/>
        </p:nvSpPr>
        <p:spPr bwMode="auto">
          <a:xfrm rot="18586588" flipV="1">
            <a:off x="4366420" y="4647407"/>
            <a:ext cx="981075" cy="569913"/>
          </a:xfrm>
          <a:prstGeom prst="rightArrow">
            <a:avLst>
              <a:gd name="adj1" fmla="val 50000"/>
              <a:gd name="adj2" fmla="val 43036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solidFill>
                <a:srgbClr val="333333"/>
              </a:solidFill>
              <a:cs typeface="B Traffic" panose="00000400000000000000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866926" y="0"/>
            <a:ext cx="325074" cy="6858000"/>
            <a:chOff x="11866926" y="0"/>
            <a:chExt cx="325074" cy="6858000"/>
          </a:xfrm>
        </p:grpSpPr>
        <p:sp>
          <p:nvSpPr>
            <p:cNvPr id="13" name="Rectangle 12"/>
            <p:cNvSpPr/>
            <p:nvPr/>
          </p:nvSpPr>
          <p:spPr>
            <a:xfrm>
              <a:off x="12032974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866926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327545" cy="6858000"/>
            <a:chOff x="0" y="0"/>
            <a:chExt cx="327545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8519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91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animBg="1" autoUpdateAnimBg="0"/>
      <p:bldP spid="22536" grpId="0" animBg="1"/>
      <p:bldP spid="22538" grpId="0" animBg="1" autoUpdateAnimBg="0"/>
      <p:bldP spid="22539" grpId="0" animBg="1"/>
      <p:bldP spid="22541" grpId="0" animBg="1" autoUpdateAnimBg="0"/>
      <p:bldP spid="22543" grpId="0" animBg="1" autoUpdateAnimBg="0"/>
      <p:bldP spid="22545" grpId="0" animBg="1"/>
      <p:bldP spid="225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4669" y="265871"/>
            <a:ext cx="4513194" cy="632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2023678" y="0"/>
            <a:ext cx="168322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68322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75644" y="289155"/>
            <a:ext cx="4887686" cy="11054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  <a:cs typeface="B Nazanin"/>
            </a:endParaRPr>
          </a:p>
          <a:p>
            <a:pPr algn="ctr"/>
            <a:r>
              <a:rPr lang="fa-I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/>
              </a:rPr>
              <a:t>ارزیابی خدمات سرپایی</a:t>
            </a:r>
            <a:endParaRPr lang="en-US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/>
            </a:endParaRPr>
          </a:p>
          <a:p>
            <a:pPr algn="ctr"/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72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5436" y="349624"/>
            <a:ext cx="3141494" cy="627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9154" y="349624"/>
            <a:ext cx="4189564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2023678" y="0"/>
            <a:ext cx="168322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68322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21506" y="143807"/>
            <a:ext cx="4474028" cy="90351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  <a:cs typeface="B Nazanin"/>
            </a:endParaRPr>
          </a:p>
          <a:p>
            <a:pPr algn="ctr"/>
            <a:r>
              <a:rPr lang="fa-I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/>
              </a:rPr>
              <a:t>ارزیابی خدمات بستری</a:t>
            </a:r>
            <a:endParaRPr lang="en-US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/>
            </a:endParaRPr>
          </a:p>
          <a:p>
            <a:pPr algn="ctr"/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67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490" y="758242"/>
            <a:ext cx="41625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b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اهداف آمارگیری 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و 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کلیات اجرای طرح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بهره‌مندی از خدمات سلامت 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50430" b="44349"/>
          <a:stretch>
            <a:fillRect/>
          </a:stretch>
        </p:blipFill>
        <p:spPr bwMode="auto">
          <a:xfrm rot="2571269">
            <a:off x="5400031" y="982777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50430" b="44349"/>
          <a:stretch>
            <a:fillRect/>
          </a:stretch>
        </p:blipFill>
        <p:spPr bwMode="auto">
          <a:xfrm rot="1042693">
            <a:off x="4565243" y="929767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0"/>
            <a:ext cx="159026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150" y="0"/>
            <a:ext cx="15902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r="50430" b="44349"/>
          <a:stretch>
            <a:fillRect/>
          </a:stretch>
        </p:blipFill>
        <p:spPr bwMode="auto">
          <a:xfrm rot="19585364">
            <a:off x="5400031" y="982777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 l="53382" t="28272" r="2184" b="31073"/>
          <a:stretch>
            <a:fillRect/>
          </a:stretch>
        </p:blipFill>
        <p:spPr bwMode="auto">
          <a:xfrm rot="21265081">
            <a:off x="5277593" y="1875299"/>
            <a:ext cx="6718922" cy="43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733473" y="1621596"/>
            <a:ext cx="2829622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ارائه دهندگان:</a:t>
            </a:r>
          </a:p>
          <a:p>
            <a:pPr algn="ctr"/>
            <a:endParaRPr lang="fa-IR" sz="2800" b="1" dirty="0" smtClean="0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دکتر فرید ابوالحسنی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دکتر شیما یونس پور</a:t>
            </a:r>
          </a:p>
          <a:p>
            <a:pPr algn="ctr">
              <a:lnSpc>
                <a:spcPct val="150000"/>
              </a:lnSpc>
            </a:pPr>
            <a:endParaRPr lang="fa-IR" sz="2800" b="1" dirty="0" smtClean="0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13 تیرماه 1396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50430" b="44349"/>
          <a:stretch>
            <a:fillRect/>
          </a:stretch>
        </p:blipFill>
        <p:spPr bwMode="auto">
          <a:xfrm rot="1042693">
            <a:off x="4107599" y="840954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0"/>
            <a:ext cx="159026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32974" y="0"/>
            <a:ext cx="159026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37992" y="1090925"/>
            <a:ext cx="10938237" cy="5424886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altLang="en-US" sz="1800" b="1" dirty="0" smtClean="0">
                <a:cs typeface="B Nazanin" pitchFamily="2" charset="-78"/>
              </a:rPr>
              <a:t>شناسایی موارد نیاز خدمات سرپایی در زمان مرجع</a:t>
            </a:r>
            <a:endParaRPr lang="fa-IR" altLang="en-US" sz="1800" b="1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1800" b="1" dirty="0" smtClean="0">
                <a:cs typeface="B Nazanin" pitchFamily="2" charset="-78"/>
              </a:rPr>
              <a:t>ارزیابی هر یک از خدمات سرپایی دریافت شده توسط اعضای خانوار</a:t>
            </a:r>
            <a:endParaRPr lang="fa-IR" altLang="en-US" sz="1800" b="1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1800" b="1" dirty="0" smtClean="0">
                <a:cs typeface="B Nazanin" pitchFamily="2" charset="-78"/>
              </a:rPr>
              <a:t>آگاهی از میزان رضایتمندی بیماران از خدمات سلامت سرپایی در آخرین بار مراجعه برای دریافت خدمت سرپایی</a:t>
            </a:r>
            <a:endParaRPr lang="fa-IR" altLang="en-US" sz="1800" b="1" dirty="0">
              <a:cs typeface="B Nazanin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1800" b="1" dirty="0" smtClean="0">
                <a:cs typeface="B Nazanin" pitchFamily="2" charset="-78"/>
              </a:rPr>
              <a:t>ارزیابی تقاضا برای خدمات سرپایی توسط اعضای خانوار و دلایل عدم مراجعه برای دریافت خدمات سرپایی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1800" b="1" dirty="0" smtClean="0">
                <a:cs typeface="B Nazanin" pitchFamily="2" charset="-78"/>
              </a:rPr>
              <a:t>بررسی دلایل عدم دریافت خدمات سرپایی پس از مراجعه به ارائه کنندگان خدمات سلامت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1800" b="1" dirty="0" smtClean="0">
                <a:cs typeface="B Nazanin" pitchFamily="2" charset="-78"/>
              </a:rPr>
              <a:t>شناسایی موارد نیاز به خدمات بستری در زمان مرجع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1800" b="1" dirty="0" smtClean="0">
                <a:cs typeface="B Nazanin" pitchFamily="2" charset="-78"/>
              </a:rPr>
              <a:t>ارزیابی هر بار دریافت خدمت بستری توسط اعضای خانوار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1800" b="1" dirty="0" smtClean="0">
                <a:cs typeface="B Nazanin" pitchFamily="2" charset="-78"/>
              </a:rPr>
              <a:t>آگاهی از میزان رضایت اعضای خانوار از خدمات بستری در آخرین بار بستری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1800" b="1" dirty="0" smtClean="0">
                <a:cs typeface="B Nazanin" pitchFamily="2" charset="-78"/>
              </a:rPr>
              <a:t>ارزیابی تقاضا برای خدمات بستری توسط اعضای خانوار و دلایل عدم مراجعه برای بستری شدن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1800" b="1" dirty="0" smtClean="0">
                <a:cs typeface="B Nazanin" pitchFamily="2" charset="-78"/>
              </a:rPr>
              <a:t>بررسی دلایل بستری نشدن پس از مراجعه به ارائه کنندگان خدمات بستری</a:t>
            </a:r>
            <a:endParaRPr lang="en-US" altLang="en-US" sz="1800" b="1" dirty="0">
              <a:cs typeface="B Nazanin" pitchFamily="2" charset="-78"/>
            </a:endParaRPr>
          </a:p>
        </p:txBody>
      </p:sp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 l="53382" t="28272" r="2184" b="31073"/>
          <a:stretch>
            <a:fillRect/>
          </a:stretch>
        </p:blipFill>
        <p:spPr bwMode="auto">
          <a:xfrm>
            <a:off x="0" y="0"/>
            <a:ext cx="2601688" cy="1582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601688" y="125998"/>
            <a:ext cx="9590312" cy="88669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Green marble"/>
          <p:cNvSpPr>
            <a:spLocks noGrp="1"/>
          </p:cNvSpPr>
          <p:nvPr>
            <p:ph type="title"/>
          </p:nvPr>
        </p:nvSpPr>
        <p:spPr>
          <a:xfrm>
            <a:off x="1330419" y="-134627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اهداف آمارگیری طرح </a:t>
            </a:r>
            <a:r>
              <a:rPr lang="fa-IR" sz="3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بهره‌مندي</a:t>
            </a:r>
            <a:r>
              <a:rPr lang="fa-IR" sz="3600" b="1" dirty="0">
                <a:solidFill>
                  <a:schemeClr val="bg1"/>
                </a:solidFill>
              </a:rPr>
              <a:t> </a:t>
            </a:r>
            <a:r>
              <a:rPr lang="fa-IR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از خدمات سلامت</a:t>
            </a:r>
            <a:endParaRPr lang="en-US" sz="3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251516" y="1225564"/>
            <a:ext cx="318517" cy="5155607"/>
            <a:chOff x="11247006" y="1317847"/>
            <a:chExt cx="318517" cy="5155607"/>
          </a:xfrm>
        </p:grpSpPr>
        <p:sp>
          <p:nvSpPr>
            <p:cNvPr id="10" name="Diamond 9"/>
            <p:cNvSpPr/>
            <p:nvPr/>
          </p:nvSpPr>
          <p:spPr>
            <a:xfrm>
              <a:off x="11249138" y="1317847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" name="Diamond 10"/>
            <p:cNvSpPr/>
            <p:nvPr/>
          </p:nvSpPr>
          <p:spPr>
            <a:xfrm>
              <a:off x="11251935" y="2928931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2" name="Diamond 11"/>
            <p:cNvSpPr/>
            <p:nvPr/>
          </p:nvSpPr>
          <p:spPr>
            <a:xfrm>
              <a:off x="11247006" y="6168654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3" name="Diamond 12"/>
            <p:cNvSpPr/>
            <p:nvPr/>
          </p:nvSpPr>
          <p:spPr>
            <a:xfrm>
              <a:off x="11253998" y="5620908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5" name="Diamond 14"/>
            <p:cNvSpPr/>
            <p:nvPr/>
          </p:nvSpPr>
          <p:spPr>
            <a:xfrm>
              <a:off x="11249138" y="3484106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7" name="Diamond 16"/>
            <p:cNvSpPr/>
            <p:nvPr/>
          </p:nvSpPr>
          <p:spPr>
            <a:xfrm>
              <a:off x="11253998" y="3996405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8" name="Diamond 17"/>
            <p:cNvSpPr/>
            <p:nvPr/>
          </p:nvSpPr>
          <p:spPr>
            <a:xfrm>
              <a:off x="11247006" y="4561792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9" name="Diamond 18"/>
            <p:cNvSpPr/>
            <p:nvPr/>
          </p:nvSpPr>
          <p:spPr>
            <a:xfrm>
              <a:off x="11253998" y="5079908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0" name="Diamond 19"/>
            <p:cNvSpPr/>
            <p:nvPr/>
          </p:nvSpPr>
          <p:spPr>
            <a:xfrm>
              <a:off x="11249137" y="1851247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1" name="Diamond 20"/>
            <p:cNvSpPr/>
            <p:nvPr/>
          </p:nvSpPr>
          <p:spPr>
            <a:xfrm>
              <a:off x="11260723" y="2395532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23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848497"/>
            <a:ext cx="9539416" cy="1400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50430" b="44349"/>
          <a:stretch>
            <a:fillRect/>
          </a:stretch>
        </p:blipFill>
        <p:spPr bwMode="auto">
          <a:xfrm rot="1042693">
            <a:off x="9658151" y="303448"/>
            <a:ext cx="2312487" cy="1835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241140" y="237521"/>
            <a:ext cx="6258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کلیات اجرای طرح بهره‌مندي از خدمات سلامت</a:t>
            </a:r>
            <a:endParaRPr lang="en-US" sz="2800" b="1" dirty="0" smtClean="0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3279" y="1272157"/>
            <a:ext cx="10938237" cy="54248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r" defTabSz="914400" rtl="1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a-IR" altLang="en-US" sz="1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B Nazanin" pitchFamily="2" charset="-7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33168" y="1807275"/>
            <a:ext cx="9682845" cy="3926258"/>
            <a:chOff x="733168" y="1502475"/>
            <a:chExt cx="9682845" cy="3926258"/>
          </a:xfrm>
        </p:grpSpPr>
        <p:sp>
          <p:nvSpPr>
            <p:cNvPr id="8" name="Rectangle 7"/>
            <p:cNvSpPr/>
            <p:nvPr/>
          </p:nvSpPr>
          <p:spPr>
            <a:xfrm>
              <a:off x="5428197" y="1502475"/>
              <a:ext cx="37321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 rtl="1" fontAlgn="base">
                <a:spcBef>
                  <a:spcPct val="0"/>
                </a:spcBef>
                <a:spcAft>
                  <a:spcPct val="0"/>
                </a:spcAft>
              </a:pPr>
              <a:r>
                <a:rPr lang="ar-SA" altLang="en-US" sz="2000" b="1" dirty="0" smtClean="0">
                  <a:solidFill>
                    <a:schemeClr val="accent1">
                      <a:lumMod val="75000"/>
                    </a:schemeClr>
                  </a:solidFill>
                  <a:cs typeface="B Zar" pitchFamily="2" charset="-78"/>
                </a:rPr>
                <a:t>به کارگیری دو پرسش‌نامه با عنوان‌های </a:t>
              </a:r>
              <a:endParaRPr lang="en-US" altLang="en-US" sz="2000" b="1" dirty="0" smtClean="0">
                <a:solidFill>
                  <a:schemeClr val="accent1">
                    <a:lumMod val="75000"/>
                  </a:schemeClr>
                </a:solidFill>
                <a:cs typeface="B Zar" pitchFamily="2" charset="-78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 rot="5400000">
              <a:off x="9688234" y="2250330"/>
              <a:ext cx="550461" cy="678974"/>
            </a:xfrm>
            <a:prstGeom prst="downArrow">
              <a:avLst/>
            </a:prstGeom>
            <a:solidFill>
              <a:srgbClr val="CC99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32022" y="2375199"/>
              <a:ext cx="87233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ar-SA" altLang="en-US" b="1" dirty="0" smtClean="0">
                  <a:cs typeface="B Zar" pitchFamily="2" charset="-78"/>
                </a:rPr>
                <a:t>پرسش‌نامه خانواری (برای جمع‌آوری اطلاعات خانوار و اطلاعات جمعیت‌شناختی و اجتماعی اعضای خانوارها و اطلاعات بخش سلامت)</a:t>
              </a:r>
              <a:endParaRPr lang="en-US" altLang="en-US" b="1" dirty="0" smtClean="0">
                <a:cs typeface="B Zar" pitchFamily="2" charset="-78"/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 rot="5400000">
              <a:off x="9700591" y="3094724"/>
              <a:ext cx="550461" cy="678974"/>
            </a:xfrm>
            <a:prstGeom prst="downArrow">
              <a:avLst/>
            </a:prstGeom>
            <a:solidFill>
              <a:srgbClr val="CC99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39546" y="3232218"/>
              <a:ext cx="72245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ar-SA" altLang="en-US" b="1" dirty="0" smtClean="0">
                  <a:cs typeface="B Zar" pitchFamily="2" charset="-78"/>
                </a:rPr>
                <a:t>پرسش‌نامه انفرادی (برای جمع‌آوری اطلاعات تفصیلی اعضای خانوار)</a:t>
              </a:r>
              <a:endParaRPr lang="en-US" altLang="en-US" b="1" dirty="0" smtClean="0">
                <a:cs typeface="B Zar" pitchFamily="2" charset="-78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00952" y="3982750"/>
              <a:ext cx="40094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ar-SA" altLang="en-US" b="1" dirty="0" smtClean="0">
                  <a:solidFill>
                    <a:schemeClr val="accent1">
                      <a:lumMod val="75000"/>
                    </a:schemeClr>
                  </a:solidFill>
                  <a:cs typeface="B Zar" pitchFamily="2" charset="-78"/>
                </a:rPr>
                <a:t>اجرای آمارگیری بهره‌مندی از خدمات سلامت:</a:t>
              </a:r>
              <a:endParaRPr lang="en-US" altLang="en-US" b="1" dirty="0" smtClean="0">
                <a:solidFill>
                  <a:schemeClr val="accent1">
                    <a:lumMod val="75000"/>
                  </a:schemeClr>
                </a:solidFill>
                <a:cs typeface="B Zar" pitchFamily="2" charset="-7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942259" y="4592522"/>
              <a:ext cx="24737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altLang="en-US" b="1" dirty="0" smtClean="0">
                  <a:cs typeface="B Zar" pitchFamily="2" charset="-78"/>
                </a:rPr>
                <a:t>در سال 1393 از 13 دی ماه </a:t>
              </a:r>
              <a:endParaRPr lang="en-US" altLang="en-US" b="1" dirty="0" smtClean="0">
                <a:cs typeface="B Zar" pitchFamily="2" charset="-7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35496" y="5046919"/>
              <a:ext cx="2460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ar-SA" altLang="en-US" b="1" dirty="0" smtClean="0">
                  <a:solidFill>
                    <a:prstClr val="black"/>
                  </a:solidFill>
                  <a:cs typeface="B Zar" pitchFamily="2" charset="-78"/>
                </a:rPr>
                <a:t>در سال 1394 از 6 اسفندماه </a:t>
              </a:r>
              <a:endParaRPr lang="en-US" altLang="en-US" b="1" dirty="0" smtClean="0">
                <a:solidFill>
                  <a:prstClr val="black"/>
                </a:solidFill>
                <a:cs typeface="B Zar" pitchFamily="2" charset="-78"/>
              </a:endParaRPr>
            </a:p>
          </p:txBody>
        </p:sp>
        <p:sp>
          <p:nvSpPr>
            <p:cNvPr id="17" name="Left Brace 16"/>
            <p:cNvSpPr/>
            <p:nvPr/>
          </p:nvSpPr>
          <p:spPr>
            <a:xfrm>
              <a:off x="7685903" y="4539047"/>
              <a:ext cx="169287" cy="889686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3168" y="4613787"/>
              <a:ext cx="67382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ar-SA" altLang="en-US" b="1" dirty="0" smtClean="0">
                  <a:solidFill>
                    <a:prstClr val="black"/>
                  </a:solidFill>
                  <a:cs typeface="B Zar" pitchFamily="2" charset="-78"/>
                </a:rPr>
                <a:t>به مدت بیست روز با همکاری دفاتر آمار و اطلاعات سازمان مدیریت و برنامه‌ریزی استان‌ها</a:t>
              </a:r>
              <a:r>
                <a:rPr lang="fa-IR" altLang="en-US" b="1" dirty="0" smtClean="0">
                  <a:solidFill>
                    <a:prstClr val="black"/>
                  </a:solidFill>
                  <a:cs typeface="B Zar" pitchFamily="2" charset="-78"/>
                </a:rPr>
                <a:t> بر روی 22470 خانوار در سطح کل کشور اجرا شد. </a:t>
              </a:r>
              <a:r>
                <a:rPr lang="ar-SA" altLang="en-US" b="1" dirty="0" smtClean="0">
                  <a:solidFill>
                    <a:prstClr val="black"/>
                  </a:solidFill>
                  <a:cs typeface="B Zar" pitchFamily="2" charset="-78"/>
                </a:rPr>
                <a:t> 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0172" y="1101649"/>
            <a:ext cx="38439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بخشی از نتایج حاصل از طرح</a:t>
            </a:r>
          </a:p>
          <a:p>
            <a:pPr algn="ctr">
              <a:lnSpc>
                <a:spcPct val="150000"/>
              </a:lnSpc>
            </a:pPr>
            <a:r>
              <a:rPr lang="fa-IR" sz="24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بهره مندی از خدمات سلامت</a:t>
            </a:r>
          </a:p>
          <a:p>
            <a:pPr algn="ctr">
              <a:lnSpc>
                <a:spcPct val="150000"/>
              </a:lnSpc>
            </a:pPr>
            <a:r>
              <a:rPr lang="fa-IR" sz="24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سال 1394</a:t>
            </a:r>
          </a:p>
          <a:p>
            <a:pPr algn="ctr">
              <a:lnSpc>
                <a:spcPct val="150000"/>
              </a:lnSpc>
            </a:pPr>
            <a:r>
              <a:rPr lang="fa-IR" sz="24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 (با تاکید بر توزیع جغرافیایی شاخص های بهره مندی از خدمات سلامت)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50430" b="44349"/>
          <a:stretch>
            <a:fillRect/>
          </a:stretch>
        </p:blipFill>
        <p:spPr bwMode="auto">
          <a:xfrm rot="2571269">
            <a:off x="5400031" y="982777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50430" b="44349"/>
          <a:stretch>
            <a:fillRect/>
          </a:stretch>
        </p:blipFill>
        <p:spPr bwMode="auto">
          <a:xfrm rot="1042693">
            <a:off x="4761598" y="929767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0"/>
            <a:ext cx="159026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150" y="0"/>
            <a:ext cx="15902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32974" y="0"/>
            <a:ext cx="159026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 l="53382" t="28272" r="2184" b="31073"/>
          <a:stretch>
            <a:fillRect/>
          </a:stretch>
        </p:blipFill>
        <p:spPr bwMode="auto">
          <a:xfrm>
            <a:off x="0" y="0"/>
            <a:ext cx="2601688" cy="1582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601688" y="125998"/>
            <a:ext cx="9590312" cy="88669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Green marble"/>
          <p:cNvSpPr>
            <a:spLocks noGrp="1"/>
          </p:cNvSpPr>
          <p:nvPr>
            <p:ph type="title"/>
          </p:nvPr>
        </p:nvSpPr>
        <p:spPr>
          <a:xfrm>
            <a:off x="1330419" y="-134627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ویژگی های جمعیتی و اجتماعی جامعه</a:t>
            </a:r>
            <a:endParaRPr lang="en-US" sz="3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230722" y="1408424"/>
            <a:ext cx="5417581" cy="550461"/>
            <a:chOff x="6230722" y="1408424"/>
            <a:chExt cx="5417581" cy="550461"/>
          </a:xfrm>
        </p:grpSpPr>
        <p:grpSp>
          <p:nvGrpSpPr>
            <p:cNvPr id="25" name="Group 24"/>
            <p:cNvGrpSpPr/>
            <p:nvPr/>
          </p:nvGrpSpPr>
          <p:grpSpPr>
            <a:xfrm>
              <a:off x="7992886" y="1408424"/>
              <a:ext cx="3655417" cy="550461"/>
              <a:chOff x="7992886" y="1408424"/>
              <a:chExt cx="3655417" cy="55046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8773299" y="1458096"/>
                <a:ext cx="28750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a-IR" sz="2400" b="1" dirty="0" smtClean="0">
                    <a:ln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cs typeface="B Zar" panose="00000400000000000000" pitchFamily="2" charset="-78"/>
                  </a:rPr>
                  <a:t>نرخ پاسخگویی خانوارها</a:t>
                </a:r>
                <a:endParaRPr lang="en-US" sz="2400" dirty="0"/>
              </a:p>
            </p:txBody>
          </p:sp>
          <p:sp>
            <p:nvSpPr>
              <p:cNvPr id="24" name="Down Arrow 23"/>
              <p:cNvSpPr/>
              <p:nvPr/>
            </p:nvSpPr>
            <p:spPr>
              <a:xfrm rot="5400000">
                <a:off x="8057142" y="1344168"/>
                <a:ext cx="550461" cy="678974"/>
              </a:xfrm>
              <a:prstGeom prst="downArrow">
                <a:avLst/>
              </a:prstGeom>
              <a:solidFill>
                <a:srgbClr val="CC9900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6230722" y="1464960"/>
              <a:ext cx="16642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2400" b="1" dirty="0" smtClean="0">
                  <a:ln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cs typeface="B Zar" panose="00000400000000000000" pitchFamily="2" charset="-78"/>
                </a:rPr>
                <a:t> 97/63 درصد</a:t>
              </a:r>
              <a:endParaRPr lang="en-US" sz="2400" dirty="0"/>
            </a:p>
          </p:txBody>
        </p:sp>
      </p:grp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 l="7568" t="3190" r="805" b="1244"/>
          <a:stretch>
            <a:fillRect/>
          </a:stretch>
        </p:blipFill>
        <p:spPr bwMode="auto">
          <a:xfrm>
            <a:off x="428367" y="2397211"/>
            <a:ext cx="5158014" cy="334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 cstate="print"/>
          <a:srcRect l="12613" t="2327" r="1261" b="1587"/>
          <a:stretch>
            <a:fillRect/>
          </a:stretch>
        </p:blipFill>
        <p:spPr bwMode="auto">
          <a:xfrm>
            <a:off x="6260789" y="2397212"/>
            <a:ext cx="4827372" cy="3352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23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32974" y="0"/>
            <a:ext cx="159026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 l="53382" t="28272" r="2184" b="31073"/>
          <a:stretch>
            <a:fillRect/>
          </a:stretch>
        </p:blipFill>
        <p:spPr bwMode="auto">
          <a:xfrm>
            <a:off x="0" y="0"/>
            <a:ext cx="2601688" cy="1582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601688" y="125998"/>
            <a:ext cx="9590312" cy="88669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Green marble"/>
          <p:cNvSpPr>
            <a:spLocks noGrp="1"/>
          </p:cNvSpPr>
          <p:nvPr>
            <p:ph type="title"/>
          </p:nvPr>
        </p:nvSpPr>
        <p:spPr>
          <a:xfrm>
            <a:off x="1330419" y="-134627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درصد پوشش بیمه پایه و بیمه مکمل در جمعیت</a:t>
            </a:r>
            <a:endParaRPr lang="en-US" sz="3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669632" y="1419301"/>
            <a:ext cx="8328913" cy="550461"/>
            <a:chOff x="6230722" y="1376164"/>
            <a:chExt cx="5458471" cy="550461"/>
          </a:xfrm>
        </p:grpSpPr>
        <p:grpSp>
          <p:nvGrpSpPr>
            <p:cNvPr id="25" name="Group 24"/>
            <p:cNvGrpSpPr/>
            <p:nvPr/>
          </p:nvGrpSpPr>
          <p:grpSpPr>
            <a:xfrm>
              <a:off x="7272325" y="1376164"/>
              <a:ext cx="4416868" cy="550461"/>
              <a:chOff x="7272325" y="1376164"/>
              <a:chExt cx="4416868" cy="55046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42591" y="1464960"/>
                <a:ext cx="374660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a-IR" sz="2400" b="1" dirty="0" smtClean="0">
                    <a:ln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cs typeface="B Zar" panose="00000400000000000000" pitchFamily="2" charset="-78"/>
                  </a:rPr>
                  <a:t>درصد جمعیت تحت پوشش بیمه مکمل در کشور</a:t>
                </a:r>
                <a:endParaRPr lang="en-US" sz="2400" dirty="0"/>
              </a:p>
            </p:txBody>
          </p:sp>
          <p:sp>
            <p:nvSpPr>
              <p:cNvPr id="24" name="Down Arrow 23"/>
              <p:cNvSpPr/>
              <p:nvPr/>
            </p:nvSpPr>
            <p:spPr>
              <a:xfrm rot="5400000">
                <a:off x="7336581" y="1311908"/>
                <a:ext cx="550461" cy="678974"/>
              </a:xfrm>
              <a:prstGeom prst="downArrow">
                <a:avLst/>
              </a:prstGeom>
              <a:solidFill>
                <a:srgbClr val="CC9900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6230722" y="1464960"/>
              <a:ext cx="10906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2400" b="1" dirty="0" smtClean="0">
                  <a:ln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cs typeface="B Zar" panose="00000400000000000000" pitchFamily="2" charset="-78"/>
                </a:rPr>
                <a:t> 17/90 درصد</a:t>
              </a:r>
              <a:endParaRPr lang="en-US" sz="24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44212" t="3445" r="23289"/>
          <a:stretch/>
        </p:blipFill>
        <p:spPr>
          <a:xfrm>
            <a:off x="742260" y="1451561"/>
            <a:ext cx="3152274" cy="5115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577" t="3578" r="744" b="2517"/>
          <a:stretch/>
        </p:blipFill>
        <p:spPr>
          <a:xfrm>
            <a:off x="5053263" y="2325268"/>
            <a:ext cx="6465303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Down Arrow 14"/>
          <p:cNvSpPr/>
          <p:nvPr/>
        </p:nvSpPr>
        <p:spPr>
          <a:xfrm rot="16200000">
            <a:off x="4126242" y="3428407"/>
            <a:ext cx="370464" cy="833880"/>
          </a:xfrm>
          <a:prstGeom prst="downArrow">
            <a:avLst/>
          </a:prstGeom>
          <a:solidFill>
            <a:srgbClr val="CC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48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6349" r="5476" b="5714"/>
          <a:stretch/>
        </p:blipFill>
        <p:spPr>
          <a:xfrm>
            <a:off x="423188" y="640674"/>
            <a:ext cx="7913915" cy="6030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5665" y="3080657"/>
            <a:ext cx="71205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a-IR" sz="2400" b="1" dirty="0" smtClean="0">
                <a:solidFill>
                  <a:srgbClr val="680000"/>
                </a:solidFill>
                <a:cs typeface="B Zar" panose="00000400000000000000" pitchFamily="2" charset="-78"/>
              </a:rPr>
              <a:t>8/33</a:t>
            </a:r>
            <a:endParaRPr lang="en-US" sz="2400" b="1" dirty="0">
              <a:solidFill>
                <a:srgbClr val="680000"/>
              </a:solidFill>
              <a:cs typeface="B Zar" panose="00000400000000000000" pitchFamily="2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294914" y="2711325"/>
            <a:ext cx="1613173" cy="815646"/>
            <a:chOff x="8294914" y="2711325"/>
            <a:chExt cx="1613173" cy="815646"/>
          </a:xfrm>
        </p:grpSpPr>
        <p:sp>
          <p:nvSpPr>
            <p:cNvPr id="5" name="Right Arrow 4"/>
            <p:cNvSpPr/>
            <p:nvPr/>
          </p:nvSpPr>
          <p:spPr>
            <a:xfrm>
              <a:off x="8294914" y="3080657"/>
              <a:ext cx="1613173" cy="446314"/>
            </a:xfrm>
            <a:prstGeom prst="rightArrow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99000">
                  <a:srgbClr val="FF6699"/>
                </a:gs>
              </a:gsLst>
              <a:path path="circle">
                <a:fillToRect l="50000" t="-80000" r="50000" b="180000"/>
              </a:path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567802" y="2711325"/>
              <a:ext cx="10631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000" b="1" dirty="0" smtClean="0">
                  <a:solidFill>
                    <a:srgbClr val="680000"/>
                  </a:solidFill>
                  <a:cs typeface="B Zar" panose="00000400000000000000" pitchFamily="2" charset="-78"/>
                </a:rPr>
                <a:t>کل کشور</a:t>
              </a:r>
              <a:endParaRPr lang="en-US" sz="2000" b="1" dirty="0">
                <a:solidFill>
                  <a:srgbClr val="680000"/>
                </a:solidFill>
                <a:cs typeface="B Zar" panose="00000400000000000000" pitchFamily="2" charset="-78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468410" y="379064"/>
            <a:ext cx="72587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cap="none" spc="0" dirty="0" smtClean="0">
                <a:ln/>
                <a:solidFill>
                  <a:srgbClr val="68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توزیع استانی تعداد افراد </a:t>
            </a:r>
            <a:r>
              <a:rPr lang="fa-IR" sz="2800" b="1" cap="none" spc="0" dirty="0" smtClean="0">
                <a:ln/>
                <a:solidFill>
                  <a:srgbClr val="68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Zar"/>
                <a:cs typeface="B Zar" panose="00000400000000000000" pitchFamily="2" charset="-78"/>
              </a:rPr>
              <a:t>فاقد بیمه </a:t>
            </a:r>
            <a:r>
              <a:rPr lang="fa-IR" sz="2800" b="1" cap="none" spc="0" dirty="0" smtClean="0">
                <a:ln/>
                <a:solidFill>
                  <a:srgbClr val="68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در هر صد نفر جمعیت</a:t>
            </a:r>
            <a:endParaRPr lang="en-US" sz="2800" b="1" cap="none" spc="0" dirty="0">
              <a:ln/>
              <a:solidFill>
                <a:srgbClr val="68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0172" y="1101649"/>
            <a:ext cx="3843951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 بخشی از شاخصهای بهره مندی از خدمات سرپایی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50430" b="44349"/>
          <a:stretch>
            <a:fillRect/>
          </a:stretch>
        </p:blipFill>
        <p:spPr bwMode="auto">
          <a:xfrm rot="2571269">
            <a:off x="5400031" y="982777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50430" b="44349"/>
          <a:stretch>
            <a:fillRect/>
          </a:stretch>
        </p:blipFill>
        <p:spPr bwMode="auto">
          <a:xfrm rot="1042693">
            <a:off x="4761598" y="929767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0"/>
            <a:ext cx="159026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150" y="0"/>
            <a:ext cx="15902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2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6364" r="5354" b="6061"/>
          <a:stretch/>
        </p:blipFill>
        <p:spPr>
          <a:xfrm>
            <a:off x="583375" y="731322"/>
            <a:ext cx="8073737" cy="60059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2133" y="306874"/>
            <a:ext cx="88793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cap="none" spc="0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توزیع استانی تعداد افراد </a:t>
            </a:r>
            <a:r>
              <a:rPr lang="fa-IR" sz="2800" b="1" cap="none" spc="0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Zar"/>
                <a:cs typeface="B Zar" panose="00000400000000000000" pitchFamily="2" charset="-78"/>
              </a:rPr>
              <a:t>با احساس نیاز </a:t>
            </a:r>
            <a:r>
              <a:rPr lang="fa-IR" sz="2800" b="1" cap="none" spc="0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سرپایی در هر صد نفر جمعیت</a:t>
            </a:r>
            <a:endParaRPr lang="en-US" sz="2800" b="1" cap="none" spc="0" dirty="0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45665" y="3080657"/>
            <a:ext cx="93006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a-IR" sz="2400" b="1" dirty="0" smtClean="0">
                <a:solidFill>
                  <a:schemeClr val="accent5">
                    <a:lumMod val="50000"/>
                  </a:schemeClr>
                </a:solidFill>
                <a:cs typeface="B Zar" panose="00000400000000000000" pitchFamily="2" charset="-78"/>
              </a:rPr>
              <a:t>21/20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cs typeface="B Zar" panose="00000400000000000000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294914" y="2711325"/>
            <a:ext cx="1613173" cy="815646"/>
            <a:chOff x="8294914" y="2711325"/>
            <a:chExt cx="1613173" cy="815646"/>
          </a:xfrm>
        </p:grpSpPr>
        <p:sp>
          <p:nvSpPr>
            <p:cNvPr id="6" name="Right Arrow 5"/>
            <p:cNvSpPr/>
            <p:nvPr/>
          </p:nvSpPr>
          <p:spPr>
            <a:xfrm>
              <a:off x="8294914" y="3080657"/>
              <a:ext cx="1613173" cy="446314"/>
            </a:xfrm>
            <a:prstGeom prst="rightArrow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67802" y="2711325"/>
              <a:ext cx="10631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000" b="1" dirty="0" smtClean="0">
                  <a:solidFill>
                    <a:schemeClr val="accent5">
                      <a:lumMod val="50000"/>
                    </a:schemeClr>
                  </a:solidFill>
                  <a:cs typeface="B Zar" panose="00000400000000000000" pitchFamily="2" charset="-78"/>
                </a:rPr>
                <a:t>کل کشور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cs typeface="B Zar" panose="00000400000000000000" pitchFamily="2" charset="-78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77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6349" r="5721" b="2539"/>
          <a:stretch/>
        </p:blipFill>
        <p:spPr>
          <a:xfrm>
            <a:off x="653143" y="272143"/>
            <a:ext cx="8098972" cy="624840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596076" y="1057619"/>
            <a:ext cx="2264157" cy="2009672"/>
          </a:xfrm>
          <a:prstGeom prst="straightConnector1">
            <a:avLst/>
          </a:prstGeom>
          <a:ln w="76200" cmpd="sng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359057" y="198294"/>
            <a:ext cx="74696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rtl="1"/>
            <a:r>
              <a:rPr lang="fa-IR" sz="2400" b="1" dirty="0" smtClean="0">
                <a:ln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cs typeface="B Zar" panose="00000400000000000000" pitchFamily="2" charset="-78"/>
              </a:rPr>
              <a:t>دلایل عدم مراجعه جهت رفع اولین نیاز سرپایی در استان اردبیل</a:t>
            </a:r>
            <a:endParaRPr lang="en-US" sz="2400" b="1" dirty="0">
              <a:ln/>
              <a:solidFill>
                <a:srgbClr val="ED7D31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cs typeface="B Zar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5323" y="2314641"/>
            <a:ext cx="6883422" cy="427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5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101" y="228601"/>
            <a:ext cx="10990774" cy="6379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6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 l="53382" t="28272" r="2184" b="31073"/>
          <a:stretch>
            <a:fillRect/>
          </a:stretch>
        </p:blipFill>
        <p:spPr bwMode="auto">
          <a:xfrm>
            <a:off x="382138" y="1234122"/>
            <a:ext cx="6730742" cy="4354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7391508" y="2137854"/>
            <a:ext cx="43592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مبانی نظری</a:t>
            </a:r>
          </a:p>
          <a:p>
            <a:pPr algn="ctr">
              <a:lnSpc>
                <a:spcPct val="150000"/>
              </a:lnSpc>
            </a:pPr>
            <a:r>
              <a:rPr lang="fa-IR" sz="2800" b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a-IR" sz="3200" b="1" dirty="0" smtClean="0">
                <a:ln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بهره‌مندی از خدمات سلامت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32974" y="0"/>
            <a:ext cx="159026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966" y="242888"/>
            <a:ext cx="11120068" cy="634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6411" y="232848"/>
            <a:ext cx="1096536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rtl="1"/>
            <a:r>
              <a:rPr lang="fa-IR" sz="28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توزیع استانی تعداد بار مراجعه مستقیم به داروخانه (تهیه دارو از داروخانه بدون نسخه) در هر هزار نفر ازجمعیت</a:t>
            </a:r>
            <a:endParaRPr lang="en-US" sz="2800" b="1" dirty="0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6017" r="5605" b="5690"/>
          <a:stretch/>
        </p:blipFill>
        <p:spPr>
          <a:xfrm>
            <a:off x="322856" y="892629"/>
            <a:ext cx="7571076" cy="5623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45665" y="3080657"/>
            <a:ext cx="78258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a-IR" sz="2400" b="1" dirty="0" smtClean="0">
                <a:solidFill>
                  <a:schemeClr val="accent5">
                    <a:lumMod val="50000"/>
                  </a:schemeClr>
                </a:solidFill>
                <a:cs typeface="B Zar" panose="00000400000000000000" pitchFamily="2" charset="-78"/>
              </a:rPr>
              <a:t>2/88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cs typeface="B Zar" panose="00000400000000000000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94914" y="2711325"/>
            <a:ext cx="1613173" cy="815646"/>
            <a:chOff x="8294914" y="2711325"/>
            <a:chExt cx="1613173" cy="815646"/>
          </a:xfrm>
        </p:grpSpPr>
        <p:sp>
          <p:nvSpPr>
            <p:cNvPr id="9" name="Right Arrow 8"/>
            <p:cNvSpPr/>
            <p:nvPr/>
          </p:nvSpPr>
          <p:spPr>
            <a:xfrm>
              <a:off x="8294914" y="3080657"/>
              <a:ext cx="1613173" cy="446314"/>
            </a:xfrm>
            <a:prstGeom prst="rightArrow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67802" y="2711325"/>
              <a:ext cx="10631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000" b="1" dirty="0" smtClean="0">
                  <a:solidFill>
                    <a:schemeClr val="accent5">
                      <a:lumMod val="50000"/>
                    </a:schemeClr>
                  </a:solidFill>
                  <a:cs typeface="B Zar" panose="00000400000000000000" pitchFamily="2" charset="-78"/>
                </a:rPr>
                <a:t>کل کشور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cs typeface="B Zar" panose="00000400000000000000" pitchFamily="2" charset="-78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2560" t="2250" r="703" b="490"/>
          <a:stretch/>
        </p:blipFill>
        <p:spPr>
          <a:xfrm>
            <a:off x="148590" y="141514"/>
            <a:ext cx="6206490" cy="33734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6349" r="5967" b="4921"/>
          <a:stretch/>
        </p:blipFill>
        <p:spPr>
          <a:xfrm>
            <a:off x="5571854" y="1828256"/>
            <a:ext cx="6314400" cy="476993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8342" y="2040763"/>
            <a:ext cx="1931967" cy="505899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27187" y="2393081"/>
            <a:ext cx="3493553" cy="77302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733309" y="517015"/>
            <a:ext cx="5177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b="1" dirty="0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میزان رضایت افراد از خدمات سرپایی سلامت </a:t>
            </a:r>
            <a:endParaRPr lang="en-US" sz="2400" b="1" dirty="0">
              <a:ln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0172" y="1101649"/>
            <a:ext cx="3843951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 بخشی از شاخصهای بهره مندی از خدمات بستری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50430" b="44349"/>
          <a:stretch>
            <a:fillRect/>
          </a:stretch>
        </p:blipFill>
        <p:spPr bwMode="auto">
          <a:xfrm rot="2571269">
            <a:off x="5400031" y="982777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50430" b="44349"/>
          <a:stretch>
            <a:fillRect/>
          </a:stretch>
        </p:blipFill>
        <p:spPr bwMode="auto">
          <a:xfrm rot="1042693">
            <a:off x="4761598" y="929767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0"/>
            <a:ext cx="159026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150" y="0"/>
            <a:ext cx="15902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6575" r="6059" b="4110"/>
          <a:stretch/>
        </p:blipFill>
        <p:spPr>
          <a:xfrm>
            <a:off x="488513" y="491756"/>
            <a:ext cx="8029185" cy="61252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600" y="391548"/>
            <a:ext cx="82087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rtl="1"/>
            <a:r>
              <a:rPr lang="fa-IR" sz="2400" b="1" dirty="0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توزیع استانی تعداد افراد با احساس نیاز به بستری در هر صد نفر جمعیت</a:t>
            </a:r>
            <a:endParaRPr lang="en-US" sz="2400" b="1" dirty="0">
              <a:ln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45665" y="3080657"/>
            <a:ext cx="78258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a-IR" sz="2400" b="1" dirty="0" smtClean="0">
                <a:solidFill>
                  <a:srgbClr val="7030A0"/>
                </a:solidFill>
                <a:cs typeface="B Zar" panose="00000400000000000000" pitchFamily="2" charset="-78"/>
              </a:rPr>
              <a:t>7/03 </a:t>
            </a:r>
            <a:endParaRPr lang="en-US" sz="2400" b="1" dirty="0">
              <a:solidFill>
                <a:srgbClr val="7030A0"/>
              </a:solidFill>
              <a:cs typeface="B Zar" panose="00000400000000000000" pitchFamily="2" charset="-7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294914" y="2711325"/>
            <a:ext cx="1613173" cy="815646"/>
            <a:chOff x="8294914" y="2711325"/>
            <a:chExt cx="1613173" cy="815646"/>
          </a:xfrm>
        </p:grpSpPr>
        <p:sp>
          <p:nvSpPr>
            <p:cNvPr id="6" name="Right Arrow 5"/>
            <p:cNvSpPr/>
            <p:nvPr/>
          </p:nvSpPr>
          <p:spPr>
            <a:xfrm>
              <a:off x="8294914" y="3080657"/>
              <a:ext cx="1613173" cy="446314"/>
            </a:xfrm>
            <a:prstGeom prst="rightArrow">
              <a:avLst/>
            </a:prstGeom>
            <a:gradFill flip="none" rotWithShape="1">
              <a:gsLst>
                <a:gs pos="0">
                  <a:srgbClr val="7030A0"/>
                </a:gs>
                <a:gs pos="81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67802" y="2711325"/>
              <a:ext cx="10631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000" b="1" dirty="0" smtClean="0">
                  <a:solidFill>
                    <a:srgbClr val="7030A0"/>
                  </a:solidFill>
                  <a:cs typeface="B Zar" panose="00000400000000000000" pitchFamily="2" charset="-78"/>
                </a:rPr>
                <a:t>کل کشور</a:t>
              </a:r>
              <a:endParaRPr lang="en-US" sz="2000" b="1" dirty="0">
                <a:solidFill>
                  <a:srgbClr val="7030A0"/>
                </a:solidFill>
                <a:cs typeface="B Zar" panose="00000400000000000000" pitchFamily="2" charset="-78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389" y="395786"/>
            <a:ext cx="11430955" cy="6209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3824" t="1" b="-820"/>
          <a:stretch/>
        </p:blipFill>
        <p:spPr>
          <a:xfrm>
            <a:off x="1269273" y="1448137"/>
            <a:ext cx="9407964" cy="499838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559041" y="167185"/>
            <a:ext cx="6828429" cy="11054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  <a:cs typeface="B Nazanin"/>
            </a:endParaRPr>
          </a:p>
          <a:p>
            <a:pPr algn="ctr"/>
            <a:r>
              <a:rPr lang="fa-I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/>
              </a:rPr>
              <a:t>انواع روش‌های ارجاع به بیمارستان</a:t>
            </a:r>
            <a:endParaRPr lang="en-US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/>
            </a:endParaRPr>
          </a:p>
          <a:p>
            <a:pPr algn="ctr"/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9870" y="1473373"/>
            <a:ext cx="8065646" cy="500941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337566" y="213696"/>
            <a:ext cx="5430253" cy="11054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/>
              </a:rPr>
              <a:t>انواع </a:t>
            </a:r>
            <a:r>
              <a:rPr lang="fa-I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/>
              </a:rPr>
              <a:t>بیمارستان‌های مورد مراجعه 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9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365762"/>
              </p:ext>
            </p:extLst>
          </p:nvPr>
        </p:nvGraphicFramePr>
        <p:xfrm>
          <a:off x="7561944" y="805891"/>
          <a:ext cx="4441371" cy="4992911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423312"/>
                <a:gridCol w="1018059"/>
              </a:tblGrid>
              <a:tr h="984511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cs typeface="B Zar" panose="00000400000000000000" pitchFamily="2" charset="-78"/>
                        </a:rPr>
                        <a:t>وضعیت انتقال بیماران</a:t>
                      </a:r>
                      <a:endParaRPr lang="en-US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cs typeface="B Zar" panose="00000400000000000000" pitchFamily="2" charset="-78"/>
                        </a:rPr>
                        <a:t>درصد</a:t>
                      </a:r>
                      <a:endParaRPr lang="en-US" sz="14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</a:tr>
              <a:tr h="491300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800" dirty="0">
                          <a:effectLst/>
                          <a:cs typeface="B Zar" panose="00000400000000000000" pitchFamily="2" charset="-78"/>
                        </a:rPr>
                        <a:t>منتقل نشده‌اند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cs typeface="B Zar" panose="00000400000000000000" pitchFamily="2" charset="-78"/>
                        </a:rPr>
                        <a:t>95/80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</a:tr>
              <a:tr h="1008600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800" dirty="0">
                          <a:effectLst/>
                          <a:cs typeface="B Zar" panose="00000400000000000000" pitchFamily="2" charset="-78"/>
                        </a:rPr>
                        <a:t>انتقال به بیمارستانی در همان شهر محل سکونت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cs typeface="B Zar" panose="00000400000000000000" pitchFamily="2" charset="-78"/>
                        </a:rPr>
                        <a:t>1/24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</a:tr>
              <a:tr h="1008600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800">
                          <a:effectLst/>
                          <a:cs typeface="B Zar" panose="00000400000000000000" pitchFamily="2" charset="-78"/>
                        </a:rPr>
                        <a:t>انتقال به بیمارستانی در شهر دیگری در استان محل سکونت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cs typeface="B Zar" panose="00000400000000000000" pitchFamily="2" charset="-78"/>
                        </a:rPr>
                        <a:t>2/23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</a:tr>
              <a:tr h="1008600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800" dirty="0">
                          <a:effectLst/>
                          <a:cs typeface="B Zar" panose="00000400000000000000" pitchFamily="2" charset="-78"/>
                        </a:rPr>
                        <a:t>انتقال به بیمارستانی خارج از استان محل سکونت غیر از تهران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cs typeface="B Zar" panose="00000400000000000000" pitchFamily="2" charset="-78"/>
                        </a:rPr>
                        <a:t>0/38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</a:tr>
              <a:tr h="491300"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800" dirty="0">
                          <a:effectLst/>
                          <a:cs typeface="B Zar" panose="00000400000000000000" pitchFamily="2" charset="-78"/>
                        </a:rPr>
                        <a:t>انتقال به بیمارستانی در شهر </a:t>
                      </a:r>
                      <a:r>
                        <a:rPr lang="ar-SA" sz="1800" dirty="0" smtClean="0">
                          <a:effectLst/>
                          <a:cs typeface="B Zar" panose="00000400000000000000" pitchFamily="2" charset="-78"/>
                        </a:rPr>
                        <a:t>تهران</a:t>
                      </a:r>
                      <a:endParaRPr lang="fa-IR" sz="1800" dirty="0" smtClean="0">
                        <a:effectLst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effectLst/>
                          <a:cs typeface="B Zar" panose="00000400000000000000" pitchFamily="2" charset="-78"/>
                        </a:rPr>
                        <a:t>0/34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Zar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5401" y="2469579"/>
            <a:ext cx="804742" cy="67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7499" t="3012" r="419" b="2053"/>
          <a:stretch/>
        </p:blipFill>
        <p:spPr>
          <a:xfrm>
            <a:off x="240068" y="764599"/>
            <a:ext cx="6745333" cy="408057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33309" y="517015"/>
            <a:ext cx="5177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b="1" dirty="0" smtClean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میزان رضایت افراد از خدمات بستری سلامت </a:t>
            </a:r>
            <a:endParaRPr lang="en-US" sz="2400" b="1" dirty="0">
              <a:ln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8326" t="2368" r="575" b="-24"/>
          <a:stretch/>
        </p:blipFill>
        <p:spPr>
          <a:xfrm>
            <a:off x="424544" y="133802"/>
            <a:ext cx="5475513" cy="319600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182339" y="2239658"/>
            <a:ext cx="3891890" cy="1530237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50372" y="1910508"/>
            <a:ext cx="1931967" cy="505899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t="5397" r="5721" b="3651"/>
          <a:stretch/>
        </p:blipFill>
        <p:spPr>
          <a:xfrm>
            <a:off x="6074229" y="1825641"/>
            <a:ext cx="5787920" cy="45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0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32974" y="0"/>
            <a:ext cx="159026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478109" y="2197302"/>
            <a:ext cx="9829800" cy="3581400"/>
          </a:xfrm>
        </p:spPr>
        <p:txBody>
          <a:bodyPr/>
          <a:lstStyle/>
          <a:p>
            <a:pPr algn="r" rtl="1">
              <a:lnSpc>
                <a:spcPct val="150000"/>
              </a:lnSpc>
              <a:buNone/>
            </a:pPr>
            <a:r>
              <a:rPr lang="fa-IR" altLang="en-US" sz="2800" dirty="0">
                <a:cs typeface="B Nazanin" pitchFamily="2" charset="-78"/>
              </a:rPr>
              <a:t>احساس کرده باشید که به چیزی نیاز دارید ولی هنوز برای خرید آن اقدام نکرده‌اید.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2800" dirty="0">
                <a:cs typeface="B Nazanin" pitchFamily="2" charset="-78"/>
              </a:rPr>
              <a:t>برای خرید چیزی از خانه خارج شده‌ و دست خالی برگشته باشید.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2800" dirty="0">
                <a:cs typeface="B Nazanin" pitchFamily="2" charset="-78"/>
              </a:rPr>
              <a:t>برای خرید چیزی از خانه خارج شده ولی چیز دیگری را خریده باشید.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altLang="en-US" sz="2800" dirty="0">
                <a:cs typeface="B Nazanin" pitchFamily="2" charset="-78"/>
              </a:rPr>
              <a:t>بدون نقشه‌ی قبلی چیزی را خریده باشید.</a:t>
            </a:r>
            <a:endParaRPr lang="en-US" altLang="en-US" sz="2800" dirty="0">
              <a:cs typeface="B Nazanin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344" y="3193576"/>
            <a:ext cx="1673856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fa-IR" sz="6600" b="1" spc="50" dirty="0">
                <a:ln w="0"/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B Titr" panose="00000700000000000000" pitchFamily="2" charset="-78"/>
              </a:rPr>
              <a:t>چرا؟</a:t>
            </a:r>
            <a:endParaRPr lang="en-US" sz="6600" b="1" spc="50" dirty="0">
              <a:ln w="0"/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B Titr" panose="00000700000000000000" pitchFamily="2" charset="-78"/>
            </a:endParaRPr>
          </a:p>
        </p:txBody>
      </p:sp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 l="53382" t="28272" r="2184" b="31073"/>
          <a:stretch>
            <a:fillRect/>
          </a:stretch>
        </p:blipFill>
        <p:spPr bwMode="auto">
          <a:xfrm>
            <a:off x="-2" y="-1"/>
            <a:ext cx="2729553" cy="166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784142" y="332508"/>
            <a:ext cx="9407858" cy="8906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 descr="Green marble"/>
          <p:cNvSpPr>
            <a:spLocks noGrp="1"/>
          </p:cNvSpPr>
          <p:nvPr>
            <p:ph type="title"/>
          </p:nvPr>
        </p:nvSpPr>
        <p:spPr>
          <a:xfrm>
            <a:off x="1185080" y="150128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36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آیا موارد زیر را </a:t>
            </a:r>
            <a:r>
              <a:rPr lang="fa-IR" sz="36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تاکنون </a:t>
            </a:r>
            <a:r>
              <a:rPr lang="fa-IR" sz="36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تجربه کرده‌اید؟</a:t>
            </a:r>
            <a:endParaRPr lang="en-US" sz="36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339015" y="2448554"/>
            <a:ext cx="320722" cy="2654498"/>
            <a:chOff x="10929582" y="2298426"/>
            <a:chExt cx="320722" cy="2654498"/>
          </a:xfrm>
        </p:grpSpPr>
        <p:sp>
          <p:nvSpPr>
            <p:cNvPr id="10" name="Diamond 9"/>
            <p:cNvSpPr/>
            <p:nvPr/>
          </p:nvSpPr>
          <p:spPr>
            <a:xfrm>
              <a:off x="10929582" y="2298426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" name="Diamond 10"/>
            <p:cNvSpPr/>
            <p:nvPr/>
          </p:nvSpPr>
          <p:spPr>
            <a:xfrm>
              <a:off x="10931856" y="3105925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2" name="Diamond 11"/>
            <p:cNvSpPr/>
            <p:nvPr/>
          </p:nvSpPr>
          <p:spPr>
            <a:xfrm>
              <a:off x="10945504" y="4648124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3" name="Diamond 12"/>
            <p:cNvSpPr/>
            <p:nvPr/>
          </p:nvSpPr>
          <p:spPr>
            <a:xfrm>
              <a:off x="10934126" y="3858842"/>
              <a:ext cx="304800" cy="304800"/>
            </a:xfrm>
            <a:prstGeom prst="diamond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6" name="Left Brace 15"/>
          <p:cNvSpPr/>
          <p:nvPr/>
        </p:nvSpPr>
        <p:spPr>
          <a:xfrm>
            <a:off x="1978923" y="2265527"/>
            <a:ext cx="559558" cy="3043451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32974" y="0"/>
            <a:ext cx="159026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37992" y="1251345"/>
            <a:ext cx="10938237" cy="5424886"/>
          </a:xfrm>
        </p:spPr>
        <p:txBody>
          <a:bodyPr>
            <a:noAutofit/>
          </a:bodyPr>
          <a:lstStyle/>
          <a:p>
            <a:pPr algn="r" rtl="1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r>
              <a:rPr lang="fa-IR" dirty="0">
                <a:cs typeface="B Zar" panose="00000400000000000000" pitchFamily="2" charset="-78"/>
              </a:rPr>
              <a:t>تقاضا برای خدمات سرپایی و بستری در برخی استان‌ها پائین است (خصوصا جنوب شرقی کشور). دست‌رسی کم در درازمدت ممکن است کاهش تقضا را سبب شده باشد.</a:t>
            </a:r>
          </a:p>
          <a:p>
            <a:pPr algn="r" rtl="1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r>
              <a:rPr lang="fa-IR" dirty="0" smtClean="0">
                <a:cs typeface="B Zar" panose="00000400000000000000" pitchFamily="2" charset="-78"/>
              </a:rPr>
              <a:t>چه </a:t>
            </a:r>
            <a:r>
              <a:rPr lang="fa-IR" dirty="0">
                <a:cs typeface="B Zar" panose="00000400000000000000" pitchFamily="2" charset="-78"/>
              </a:rPr>
              <a:t>در خدمات سرپایی و چه در خدمات بستری، نداشتن استطاعات مالی مهم‌ترین دلیل مراجعه نکردن و دریافت نکردن خدمت است.</a:t>
            </a:r>
          </a:p>
          <a:p>
            <a:pPr algn="r" rtl="1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r>
              <a:rPr lang="fa-IR" dirty="0">
                <a:cs typeface="B Zar" panose="00000400000000000000" pitchFamily="2" charset="-78"/>
              </a:rPr>
              <a:t>خود درمانی از دلایل اصلی عدم مراجعه در نیازهای سرپایی است.</a:t>
            </a:r>
          </a:p>
          <a:p>
            <a:pPr algn="r" rtl="1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r>
              <a:rPr lang="fa-IR" dirty="0">
                <a:cs typeface="B Zar" panose="00000400000000000000" pitchFamily="2" charset="-78"/>
              </a:rPr>
              <a:t>مراجعه به پزشک متخصص برای خدمات سرپایی </a:t>
            </a:r>
            <a:r>
              <a:rPr lang="fa-IR" dirty="0" smtClean="0">
                <a:cs typeface="B Zar" panose="00000400000000000000" pitchFamily="2" charset="-78"/>
              </a:rPr>
              <a:t>بیش </a:t>
            </a:r>
            <a:r>
              <a:rPr lang="fa-IR" dirty="0">
                <a:cs typeface="B Zar" panose="00000400000000000000" pitchFamily="2" charset="-78"/>
              </a:rPr>
              <a:t>از حد انتظار است.</a:t>
            </a:r>
          </a:p>
          <a:p>
            <a:pPr algn="r" rtl="1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r>
              <a:rPr lang="fa-IR" dirty="0">
                <a:cs typeface="B Zar" panose="00000400000000000000" pitchFamily="2" charset="-78"/>
              </a:rPr>
              <a:t>مبلغ پرداخت شده مهم‌ترین علت نارضایتی از خدمات سرپایی است.</a:t>
            </a:r>
          </a:p>
          <a:p>
            <a:pPr algn="r" rtl="1">
              <a:lnSpc>
                <a:spcPct val="150000"/>
              </a:lnSpc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endParaRPr lang="en-US" altLang="en-US" b="1" dirty="0">
              <a:cs typeface="B Zar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2547" y="125998"/>
            <a:ext cx="10459453" cy="88669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 descr="Green marble"/>
          <p:cNvSpPr>
            <a:spLocks noGrp="1"/>
          </p:cNvSpPr>
          <p:nvPr>
            <p:ph type="title"/>
          </p:nvPr>
        </p:nvSpPr>
        <p:spPr>
          <a:xfrm>
            <a:off x="1330419" y="-134627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جمع بندی</a:t>
            </a:r>
            <a:endParaRPr lang="en-US" sz="3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 l="53382" t="28272" r="2184" b="31073"/>
          <a:stretch>
            <a:fillRect/>
          </a:stretch>
        </p:blipFill>
        <p:spPr bwMode="auto">
          <a:xfrm>
            <a:off x="0" y="0"/>
            <a:ext cx="1732547" cy="105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7707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32974" y="0"/>
            <a:ext cx="159026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37992" y="1251345"/>
            <a:ext cx="10938237" cy="5424886"/>
          </a:xfrm>
        </p:spPr>
        <p:txBody>
          <a:bodyPr>
            <a:noAutofit/>
          </a:bodyPr>
          <a:lstStyle/>
          <a:p>
            <a:pPr algn="r" rtl="1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r>
              <a:rPr lang="fa-IR" dirty="0">
                <a:cs typeface="B Zar" panose="00000400000000000000" pitchFamily="2" charset="-78"/>
              </a:rPr>
              <a:t>دندان‌پزشکان تجربی نقش اندکی در ارائه‌ی خدمات دندان‌پزشکی دارند.</a:t>
            </a:r>
          </a:p>
          <a:p>
            <a:pPr algn="r" rtl="1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r>
              <a:rPr lang="fa-IR" dirty="0">
                <a:cs typeface="B Zar" panose="00000400000000000000" pitchFamily="2" charset="-78"/>
              </a:rPr>
              <a:t>دریافت دارو بدون نسخه در مقابل دریافت دارو با نسخه ناچیز است.</a:t>
            </a:r>
          </a:p>
          <a:p>
            <a:pPr algn="r" rtl="1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r>
              <a:rPr lang="fa-IR" dirty="0">
                <a:cs typeface="B Zar" panose="00000400000000000000" pitchFamily="2" charset="-78"/>
              </a:rPr>
              <a:t>بین ۱۰ تا ۲۳ درصد انتقال‌ها از یک بیمارستان به بیمارستان دیگر به درخواست خود فرد بوده است. سهم مشکلات مالی در انتقال به بیمارستان دیگر ناچیز بوده است.</a:t>
            </a:r>
          </a:p>
          <a:p>
            <a:pPr algn="r" rtl="1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r>
              <a:rPr lang="fa-IR" dirty="0">
                <a:cs typeface="B Zar" panose="00000400000000000000" pitchFamily="2" charset="-78"/>
              </a:rPr>
              <a:t>در کمتر از ۲ درصد موارد بستری، مبالغی خارج از صورت‌حساب بیمارستان پرداخت شده است. این مبالغ هم به پزشک و هم به افراد دیگر پرداخت شده است.</a:t>
            </a:r>
          </a:p>
          <a:p>
            <a:pPr algn="r" rtl="1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r>
              <a:rPr lang="fa-IR" dirty="0">
                <a:cs typeface="B Zar" panose="00000400000000000000" pitchFamily="2" charset="-78"/>
              </a:rPr>
              <a:t>تقریباً در ۱۵٪ موارد بستری، برای تأمین هزینه‌ی بستری، افراد ناگزیر از قرض شده‌اند.</a:t>
            </a:r>
          </a:p>
          <a:p>
            <a:pPr algn="r" rtl="1"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r>
              <a:rPr lang="fa-IR" dirty="0" smtClean="0">
                <a:cs typeface="B Zar" panose="00000400000000000000" pitchFamily="2" charset="-78"/>
              </a:rPr>
              <a:t>حدود </a:t>
            </a:r>
            <a:r>
              <a:rPr lang="fa-IR" dirty="0">
                <a:cs typeface="B Zar" panose="00000400000000000000" pitchFamily="2" charset="-78"/>
              </a:rPr>
              <a:t>۵٪ افراد از خدمات بستری ناراضی بوده‌اند.</a:t>
            </a:r>
          </a:p>
          <a:p>
            <a:pPr algn="r" rtl="1">
              <a:lnSpc>
                <a:spcPct val="150000"/>
              </a:lnSpc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u"/>
            </a:pPr>
            <a:endParaRPr lang="en-US" altLang="en-US" b="1" dirty="0">
              <a:cs typeface="B Zar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2547" y="125998"/>
            <a:ext cx="10459453" cy="88669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 descr="Green marble"/>
          <p:cNvSpPr>
            <a:spLocks noGrp="1"/>
          </p:cNvSpPr>
          <p:nvPr>
            <p:ph type="title"/>
          </p:nvPr>
        </p:nvSpPr>
        <p:spPr>
          <a:xfrm>
            <a:off x="1330419" y="-134627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r" rtl="1">
              <a:defRPr/>
            </a:pPr>
            <a:r>
              <a:rPr lang="fa-IR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جمع بندی</a:t>
            </a:r>
            <a:r>
              <a:rPr lang="en-US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 </a:t>
            </a:r>
            <a:r>
              <a:rPr lang="fa-IR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(ادامه)</a:t>
            </a:r>
            <a:endParaRPr lang="en-US" sz="3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 l="53382" t="28272" r="2184" b="31073"/>
          <a:stretch>
            <a:fillRect/>
          </a:stretch>
        </p:blipFill>
        <p:spPr bwMode="auto">
          <a:xfrm>
            <a:off x="0" y="0"/>
            <a:ext cx="1732547" cy="105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2449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3422537"/>
              </p:ext>
            </p:extLst>
          </p:nvPr>
        </p:nvGraphicFramePr>
        <p:xfrm>
          <a:off x="2336800" y="1786467"/>
          <a:ext cx="7493000" cy="491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48503" y="111456"/>
            <a:ext cx="3525324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B Zar" panose="00000400000000000000" pitchFamily="2" charset="-78"/>
              </a:rPr>
              <a:t>مطالعه‌ی بهره‌مندی از خدمات سلامت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B Zar" panose="00000400000000000000" pitchFamily="2" charset="-78"/>
              </a:rPr>
              <a:t>داده‌های ثبتی</a:t>
            </a:r>
            <a:endParaRPr lang="en-US" b="1" dirty="0">
              <a:cs typeface="B Zar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8694" y="4948535"/>
            <a:ext cx="1857054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B Zar" panose="00000400000000000000" pitchFamily="2" charset="-78"/>
              </a:rPr>
              <a:t>مطالعه‌ی عرضه‌ی خدمات سلامت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B Zar" panose="00000400000000000000" pitchFamily="2" charset="-78"/>
              </a:rPr>
              <a:t>داده‌های ثبتی</a:t>
            </a:r>
            <a:endParaRPr lang="en-US" b="1" dirty="0">
              <a:cs typeface="B Zar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71660" y="3476119"/>
            <a:ext cx="2541270" cy="31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 smtClean="0">
                <a:cs typeface="B Zar" panose="00000400000000000000" pitchFamily="2" charset="-78"/>
              </a:rPr>
              <a:t>داده‌های ثبتی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 smtClean="0">
                <a:cs typeface="B Zar" panose="00000400000000000000" pitchFamily="2" charset="-78"/>
              </a:rPr>
              <a:t>پیمایش‌ها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fa-IR" b="1" dirty="0" smtClean="0">
                <a:cs typeface="B Zar" panose="00000400000000000000" pitchFamily="2" charset="-78"/>
              </a:rPr>
              <a:t>مطالعه شاخصهای چندگانه سلامت و جمعیت (</a:t>
            </a:r>
            <a:r>
              <a:rPr lang="en-US" b="1" dirty="0">
                <a:cs typeface="B Zar" panose="00000400000000000000" pitchFamily="2" charset="-78"/>
              </a:rPr>
              <a:t>DHS</a:t>
            </a:r>
            <a:r>
              <a:rPr lang="fa-IR" b="1" dirty="0" smtClean="0">
                <a:cs typeface="B Zar" panose="00000400000000000000" pitchFamily="2" charset="-78"/>
              </a:rPr>
              <a:t>)</a:t>
            </a:r>
            <a:endParaRPr lang="en-US" b="1" dirty="0" smtClean="0">
              <a:cs typeface="B Zar" panose="00000400000000000000" pitchFamily="2" charset="-78"/>
            </a:endParaRP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fa-IR" b="1" dirty="0" smtClean="0">
                <a:cs typeface="B Zar" panose="00000400000000000000" pitchFamily="2" charset="-78"/>
              </a:rPr>
              <a:t>مطالعه عوامل خطر </a:t>
            </a:r>
            <a:r>
              <a:rPr lang="fa-IR" b="1" dirty="0">
                <a:cs typeface="B Zar" panose="00000400000000000000" pitchFamily="2" charset="-78"/>
              </a:rPr>
              <a:t>بیماری‌های </a:t>
            </a:r>
            <a:r>
              <a:rPr lang="fa-IR" b="1" dirty="0" smtClean="0">
                <a:cs typeface="B Zar" panose="00000400000000000000" pitchFamily="2" charset="-78"/>
              </a:rPr>
              <a:t>غیرواگیر (</a:t>
            </a:r>
            <a:r>
              <a:rPr lang="en-US" b="1" dirty="0">
                <a:cs typeface="B Zar" panose="00000400000000000000" pitchFamily="2" charset="-78"/>
              </a:rPr>
              <a:t>STEPs</a:t>
            </a:r>
            <a:r>
              <a:rPr lang="fa-IR" b="1" dirty="0" smtClean="0">
                <a:cs typeface="B Zar" panose="00000400000000000000" pitchFamily="2" charset="-78"/>
              </a:rPr>
              <a:t>)</a:t>
            </a:r>
            <a:endParaRPr lang="en-US" b="1" dirty="0" smtClean="0">
              <a:cs typeface="B Zar" panose="00000400000000000000" pitchFamily="2" charset="-78"/>
            </a:endParaRP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en-US" b="1" dirty="0" smtClean="0">
                <a:cs typeface="B Zar" panose="00000400000000000000" pitchFamily="2" charset="-78"/>
              </a:rPr>
              <a:t>. . . </a:t>
            </a:r>
            <a:endParaRPr lang="fa-IR" b="1" dirty="0" smtClean="0">
              <a:cs typeface="B Zar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 smtClean="0">
                <a:cs typeface="B Zar" panose="00000400000000000000" pitchFamily="2" charset="-78"/>
              </a:rPr>
              <a:t>مطالعه‌ی بار ملی بیماری‌ها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8534400" y="5181600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26" charset="0"/>
              <a:cs typeface="Times New Roman (Arabic)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 flipH="1">
            <a:off x="2764808" y="5181600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26" charset="0"/>
              <a:cs typeface="Times New Roman (Arabic)" charset="0"/>
            </a:endParaRPr>
          </a:p>
        </p:txBody>
      </p:sp>
      <p:sp>
        <p:nvSpPr>
          <p:cNvPr id="8" name="Up Arrow 7"/>
          <p:cNvSpPr/>
          <p:nvPr/>
        </p:nvSpPr>
        <p:spPr bwMode="auto">
          <a:xfrm>
            <a:off x="5789930" y="864727"/>
            <a:ext cx="609600" cy="838200"/>
          </a:xfrm>
          <a:prstGeom prst="up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26" charset="0"/>
              <a:cs typeface="Times New Roman (Arabic)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E33AD8-5364-4A87-B407-B4AB93BE2F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83E33AD8-5364-4A87-B407-B4AB93BE2F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6B318B-B352-4086-865F-1FD9607ED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D26B318B-B352-4086-865F-1FD9607ED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125DBC-E1BC-472B-A3E3-4853B7D93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B7125DBC-E1BC-472B-A3E3-4853B7D939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348CA-9E2E-4CC5-97C1-3D55F326DB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DB2348CA-9E2E-4CC5-97C1-3D55F326DB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39023C-3C22-4B3E-A3B2-51AC3473D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B139023C-3C22-4B3E-A3B2-51AC3473D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09E57C-4AB5-45D0-A4D0-B530812B2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8409E57C-4AB5-45D0-A4D0-B530812B2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8E2821-F301-42C8-92AA-1C55E5DC3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D8E2821-F301-42C8-92AA-1C55E5DC3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3770154" y="3246887"/>
            <a:ext cx="5147752" cy="366287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9C2D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fa-IR" sz="964"/>
          </a:p>
        </p:txBody>
      </p:sp>
      <p:sp>
        <p:nvSpPr>
          <p:cNvPr id="2" name="Rectangle 1"/>
          <p:cNvSpPr/>
          <p:nvPr/>
        </p:nvSpPr>
        <p:spPr>
          <a:xfrm>
            <a:off x="1466244" y="126237"/>
            <a:ext cx="9220936" cy="1174071"/>
          </a:xfrm>
          <a:prstGeom prst="rect">
            <a:avLst/>
          </a:prstGeom>
        </p:spPr>
        <p:txBody>
          <a:bodyPr wrap="square" lIns="65434" tIns="32718" rIns="65434" bIns="32718">
            <a:spAutoFit/>
          </a:bodyPr>
          <a:lstStyle/>
          <a:p>
            <a:pPr algn="ctr" rtl="1"/>
            <a:r>
              <a:rPr lang="fa-IR" sz="3600" dirty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نشست های گفتمان </a:t>
            </a:r>
            <a:r>
              <a:rPr lang="fa-IR" sz="3600" dirty="0" smtClean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سیاستی موسسه </a:t>
            </a:r>
            <a:r>
              <a:rPr lang="fa-IR" sz="3600" dirty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ملی تحقیقات </a:t>
            </a:r>
            <a:r>
              <a:rPr lang="fa-IR" sz="3600" dirty="0" smtClean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سلامت</a:t>
            </a:r>
            <a:r>
              <a:rPr lang="en-US" sz="3600" dirty="0" smtClean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 </a:t>
            </a:r>
            <a:r>
              <a:rPr lang="fa-IR" sz="3600" dirty="0" smtClean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جمهوری </a:t>
            </a:r>
            <a:r>
              <a:rPr lang="fa-IR" sz="3600" dirty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اسلامی ایران</a:t>
            </a:r>
            <a:r>
              <a:rPr lang="en-US" sz="3600" dirty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 </a:t>
            </a:r>
            <a:r>
              <a:rPr lang="fa-IR" sz="3600" dirty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در </a:t>
            </a:r>
            <a:r>
              <a:rPr lang="fa-IR" sz="3600" dirty="0" smtClean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شش </a:t>
            </a:r>
            <a:r>
              <a:rPr lang="fa-IR" sz="3600" dirty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ماهه اول </a:t>
            </a:r>
            <a:r>
              <a:rPr lang="fa-IR" sz="3600" dirty="0" smtClean="0">
                <a:ln w="3175">
                  <a:noFill/>
                </a:ln>
                <a:effectLst>
                  <a:glow rad="63500">
                    <a:schemeClr val="bg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Zar" panose="00000400000000000000" pitchFamily="2" charset="-78"/>
              </a:rPr>
              <a:t>سال 1396 </a:t>
            </a:r>
            <a:endParaRPr lang="fa-IR" sz="3600" dirty="0">
              <a:ln w="3175">
                <a:noFill/>
              </a:ln>
              <a:effectLst>
                <a:glow rad="63500">
                  <a:schemeClr val="bg2">
                    <a:lumMod val="60000"/>
                    <a:lumOff val="4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Zar" panose="000004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586215"/>
              </p:ext>
            </p:extLst>
          </p:nvPr>
        </p:nvGraphicFramePr>
        <p:xfrm>
          <a:off x="1883229" y="1412318"/>
          <a:ext cx="8205357" cy="4291247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7001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4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2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024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تاریخ</a:t>
                      </a:r>
                      <a:endParaRPr lang="en-US" sz="13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13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B Zar" panose="00000400000000000000" pitchFamily="2" charset="-78"/>
                        </a:rPr>
                        <a:t>ساعت</a:t>
                      </a:r>
                      <a:endParaRPr lang="en-US" sz="13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1300" b="1" dirty="0">
                          <a:effectLst/>
                          <a:cs typeface="B Zar" panose="00000400000000000000" pitchFamily="2" charset="-78"/>
                        </a:rPr>
                        <a:t>عنوان</a:t>
                      </a:r>
                      <a:endParaRPr lang="en-US" sz="13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016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1500" b="1" dirty="0" smtClean="0">
                          <a:effectLst/>
                          <a:cs typeface="B Zar" panose="00000400000000000000" pitchFamily="2" charset="-78"/>
                        </a:rPr>
                        <a:t>سه شنبه 2 خرداد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500" b="1" dirty="0">
                          <a:effectLst/>
                          <a:cs typeface="B Zar" panose="00000400000000000000" pitchFamily="2" charset="-78"/>
                        </a:rPr>
                        <a:t>13-14:30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 rtl="1">
                        <a:spcAft>
                          <a:spcPts val="0"/>
                        </a:spcAft>
                      </a:pPr>
                      <a:r>
                        <a:rPr lang="ar-SA" sz="1500" b="1" dirty="0" smtClean="0">
                          <a:effectLst/>
                          <a:cs typeface="B Zar" panose="00000400000000000000" pitchFamily="2" charset="-78"/>
                        </a:rPr>
                        <a:t>تحلیل سیاست گذاری طرح تحول سلامت در بخش درمان کشور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016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Zar" panose="00000400000000000000" pitchFamily="2" charset="-78"/>
                        </a:rPr>
                        <a:t>سه شنبه 13 تیر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500" b="1" dirty="0" smtClean="0">
                          <a:effectLst/>
                          <a:cs typeface="B Zar" panose="00000400000000000000" pitchFamily="2" charset="-78"/>
                        </a:rPr>
                        <a:t>1</a:t>
                      </a:r>
                      <a:r>
                        <a:rPr lang="fa-IR" sz="1500" b="1" dirty="0" smtClean="0">
                          <a:effectLst/>
                          <a:cs typeface="B Zar" panose="00000400000000000000" pitchFamily="2" charset="-78"/>
                        </a:rPr>
                        <a:t>4</a:t>
                      </a:r>
                      <a:r>
                        <a:rPr lang="ar-SA" sz="1500" b="1" dirty="0" smtClean="0">
                          <a:effectLst/>
                          <a:cs typeface="B Zar" panose="00000400000000000000" pitchFamily="2" charset="-78"/>
                        </a:rPr>
                        <a:t>-1</a:t>
                      </a:r>
                      <a:r>
                        <a:rPr lang="fa-IR" sz="1500" b="1" smtClean="0">
                          <a:effectLst/>
                          <a:cs typeface="B Zar" panose="00000400000000000000" pitchFamily="2" charset="-78"/>
                        </a:rPr>
                        <a:t>6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 rtl="1"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Zar" panose="00000400000000000000" pitchFamily="2" charset="-78"/>
                        </a:rPr>
                        <a:t>پیمایش ملی بهره مندی از خدمات سلامت 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016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Zar" panose="00000400000000000000" pitchFamily="2" charset="-78"/>
                        </a:rPr>
                        <a:t>یکشنبه 25 تیر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500" b="1" dirty="0">
                          <a:effectLst/>
                          <a:cs typeface="B Zar" panose="00000400000000000000" pitchFamily="2" charset="-78"/>
                        </a:rPr>
                        <a:t>13-14:30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 rtl="1"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Zar" panose="00000400000000000000" pitchFamily="2" charset="-78"/>
                        </a:rPr>
                        <a:t>نرخ تنزیل </a:t>
                      </a:r>
                      <a:r>
                        <a:rPr lang="fa-IR" sz="1500" b="1" dirty="0" smtClean="0">
                          <a:effectLst/>
                          <a:cs typeface="B Zar" panose="00000400000000000000" pitchFamily="2" charset="-78"/>
                        </a:rPr>
                        <a:t>هزینه و </a:t>
                      </a:r>
                      <a:r>
                        <a:rPr lang="fa-IR" sz="1500" b="1" dirty="0">
                          <a:effectLst/>
                          <a:cs typeface="B Zar" panose="00000400000000000000" pitchFamily="2" charset="-78"/>
                        </a:rPr>
                        <a:t>کاربرد آن در ارزشیابی اقتصادی مراقبت سلامت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0167">
                <a:tc>
                  <a:txBody>
                    <a:bodyPr/>
                    <a:lstStyle/>
                    <a:p>
                      <a:pPr marL="0" marR="0" indent="0" algn="ctr" defTabSz="127965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500" b="1" dirty="0" smtClean="0">
                          <a:effectLst/>
                          <a:cs typeface="B Zar" panose="00000400000000000000" pitchFamily="2" charset="-78"/>
                        </a:rPr>
                        <a:t>یکشنبه 8 مرداد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127965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500" b="1" dirty="0" smtClean="0">
                          <a:effectLst/>
                          <a:cs typeface="B Zar" panose="00000400000000000000" pitchFamily="2" charset="-78"/>
                        </a:rPr>
                        <a:t>13-14:30</a:t>
                      </a:r>
                      <a:endParaRPr lang="en-US" sz="1500" b="1" dirty="0" smtClean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 rtl="1">
                        <a:spcAft>
                          <a:spcPts val="0"/>
                        </a:spcAft>
                      </a:pPr>
                      <a:r>
                        <a:rPr lang="fa-IR" sz="1500" b="1" dirty="0" smtClean="0">
                          <a:effectLst/>
                          <a:latin typeface="Arial"/>
                          <a:ea typeface="Times New Roman"/>
                          <a:cs typeface="B Zar" panose="00000400000000000000" pitchFamily="2" charset="-78"/>
                        </a:rPr>
                        <a:t>تحلیل و شناسایی فرایند تصویب</a:t>
                      </a:r>
                      <a:r>
                        <a:rPr lang="fa-IR" sz="1500" b="1" baseline="0" dirty="0" smtClean="0">
                          <a:effectLst/>
                          <a:latin typeface="Arial"/>
                          <a:ea typeface="Times New Roman"/>
                          <a:cs typeface="B Zar" panose="00000400000000000000" pitchFamily="2" charset="-78"/>
                        </a:rPr>
                        <a:t>، ابلاغ و نظارت بر اجرای قوانین در حوزه توزیع منابع نظام سلامت در مجلس شورای اسلامی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016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Zar" panose="00000400000000000000" pitchFamily="2" charset="-78"/>
                        </a:rPr>
                        <a:t>یکشنبه 22 مرداد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500" b="1" dirty="0">
                          <a:effectLst/>
                          <a:cs typeface="B Zar" panose="00000400000000000000" pitchFamily="2" charset="-78"/>
                        </a:rPr>
                        <a:t>13-15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just" defTabSz="127965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500" b="1" dirty="0" smtClean="0">
                          <a:effectLst/>
                          <a:cs typeface="B Zar" panose="00000400000000000000" pitchFamily="2" charset="-78"/>
                        </a:rPr>
                        <a:t>تدوین بسته آموزشی ترویج مبانی و کاربست عملی مولفه های اجتماعی سلامت ویژه اعضای هیات علمی</a:t>
                      </a:r>
                      <a:endParaRPr lang="en-US" sz="1500" b="1" dirty="0" smtClean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0167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fa-IR" sz="1500" b="1" dirty="0">
                          <a:effectLst/>
                          <a:cs typeface="B Zar" panose="00000400000000000000" pitchFamily="2" charset="-78"/>
                        </a:rPr>
                        <a:t>یکشنبه 19 شهریور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500" b="1" dirty="0">
                          <a:effectLst/>
                          <a:cs typeface="B Zar" panose="00000400000000000000" pitchFamily="2" charset="-78"/>
                        </a:rPr>
                        <a:t>13-14:30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1279657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500" b="1" dirty="0" smtClean="0">
                          <a:effectLst/>
                          <a:cs typeface="B Zar" panose="00000400000000000000" pitchFamily="2" charset="-78"/>
                        </a:rPr>
                        <a:t>پیمایش ملی شاخصهای چندگانه سلامت و جمعیت </a:t>
                      </a:r>
                      <a:endParaRPr lang="en-US" sz="1500" b="1" dirty="0">
                        <a:effectLst/>
                        <a:latin typeface="Arial"/>
                        <a:ea typeface="Times New Roman"/>
                        <a:cs typeface="B Zar" panose="00000400000000000000" pitchFamily="2" charset="-78"/>
                      </a:endParaRPr>
                    </a:p>
                  </a:txBody>
                  <a:tcPr marL="48986" marR="48986" marT="24493" marB="24493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469883" y="5703565"/>
            <a:ext cx="7213659" cy="1157452"/>
          </a:xfrm>
          <a:prstGeom prst="rect">
            <a:avLst/>
          </a:prstGeom>
        </p:spPr>
        <p:txBody>
          <a:bodyPr wrap="square" lIns="48977" tIns="24489" rIns="48977" bIns="24489">
            <a:spAutoFit/>
          </a:bodyPr>
          <a:lstStyle/>
          <a:p>
            <a:pPr algn="just" rtl="1"/>
            <a:r>
              <a:rPr lang="ar-SA" b="1" dirty="0">
                <a:cs typeface="B Zar" panose="00000400000000000000" pitchFamily="2" charset="-78"/>
              </a:rPr>
              <a:t>مکان: </a:t>
            </a:r>
            <a:r>
              <a:rPr lang="fa-IR" sz="1100" b="1" dirty="0">
                <a:cs typeface="B Zar" panose="00000400000000000000" pitchFamily="2" charset="-78"/>
              </a:rPr>
              <a:t>خیابان </a:t>
            </a:r>
            <a:r>
              <a:rPr lang="fa-IR" sz="1100" b="1" dirty="0" smtClean="0">
                <a:cs typeface="B Zar" panose="00000400000000000000" pitchFamily="2" charset="-78"/>
              </a:rPr>
              <a:t>وصال شیرازی، خیابان بزرگمهر شرقی، پلاک </a:t>
            </a:r>
            <a:r>
              <a:rPr lang="fa-IR" sz="1100" b="1" dirty="0">
                <a:cs typeface="B Zar" panose="00000400000000000000" pitchFamily="2" charset="-78"/>
              </a:rPr>
              <a:t>70، موسسه ملی تحقیقات سلامت جمهوری اسلامی ایران، طبقه همکف، سالن جلسات</a:t>
            </a:r>
          </a:p>
          <a:p>
            <a:pPr algn="just" rtl="1"/>
            <a:endParaRPr lang="fa-IR" sz="700" b="1" dirty="0">
              <a:cs typeface="B Zar" panose="00000400000000000000" pitchFamily="2" charset="-78"/>
            </a:endParaRPr>
          </a:p>
          <a:p>
            <a:pPr algn="just" rtl="1"/>
            <a:r>
              <a:rPr lang="fa-IR" b="1" dirty="0">
                <a:cs typeface="B Zar" panose="00000400000000000000" pitchFamily="2" charset="-78"/>
              </a:rPr>
              <a:t>تلفن:  </a:t>
            </a:r>
            <a:r>
              <a:rPr lang="fa-IR" sz="1100" b="1" dirty="0">
                <a:cs typeface="B Zar" panose="00000400000000000000" pitchFamily="2" charset="-78"/>
              </a:rPr>
              <a:t>62921338</a:t>
            </a:r>
            <a:endParaRPr lang="fa-IR" sz="700" b="1" dirty="0">
              <a:cs typeface="B Zar" panose="00000400000000000000" pitchFamily="2" charset="-78"/>
            </a:endParaRPr>
          </a:p>
          <a:p>
            <a:pPr algn="just" rtl="1"/>
            <a:r>
              <a:rPr lang="fa-IR" b="1" dirty="0">
                <a:cs typeface="B Zar" panose="00000400000000000000" pitchFamily="2" charset="-78"/>
              </a:rPr>
              <a:t>وبسایت: </a:t>
            </a:r>
            <a:r>
              <a:rPr lang="en-US" sz="1400" dirty="0">
                <a:cs typeface="B Zar" panose="00000400000000000000" pitchFamily="2" charset="-78"/>
              </a:rPr>
              <a:t>nihr.tums.ac.ir</a:t>
            </a:r>
            <a:endParaRPr lang="en-US" sz="1100" dirty="0">
              <a:cs typeface="B Zar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2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3124" y="1662539"/>
            <a:ext cx="3541355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با سپاس </a:t>
            </a:r>
          </a:p>
          <a:p>
            <a:pPr algn="ctr"/>
            <a:r>
              <a:rPr lang="fa-IR" sz="28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از حضور شما بزرگواران</a:t>
            </a:r>
          </a:p>
          <a:p>
            <a:pPr algn="ctr"/>
            <a:endParaRPr lang="fa-IR" sz="2800" b="1" dirty="0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  <a:p>
            <a:pPr algn="ctr"/>
            <a:endParaRPr lang="fa-IR" sz="2800" b="1" dirty="0" smtClean="0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  <a:p>
            <a:pPr algn="ctr"/>
            <a:endParaRPr lang="fa-IR" sz="2800" b="1" dirty="0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  <a:p>
            <a:pPr algn="ctr"/>
            <a:endParaRPr lang="fa-IR" sz="2800" b="1" dirty="0" smtClean="0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  <a:p>
            <a:pPr algn="ctr"/>
            <a:endParaRPr lang="fa-IR" sz="2800" b="1" dirty="0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  <a:p>
            <a:pPr algn="ctr"/>
            <a:r>
              <a:rPr lang="fa-IR" sz="2800" b="1" dirty="0" smtClean="0">
                <a:ln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Zar" panose="00000400000000000000" pitchFamily="2" charset="-78"/>
              </a:rPr>
              <a:t>بررسی دیدگاه ها و نظرات</a:t>
            </a:r>
          </a:p>
          <a:p>
            <a:pPr algn="ctr"/>
            <a:endParaRPr lang="fa-IR" sz="2800" b="1" dirty="0" smtClean="0">
              <a:ln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50430" b="44349"/>
          <a:stretch>
            <a:fillRect/>
          </a:stretch>
        </p:blipFill>
        <p:spPr bwMode="auto">
          <a:xfrm rot="2571269">
            <a:off x="5820945" y="1104059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50430" b="44349"/>
          <a:stretch>
            <a:fillRect/>
          </a:stretch>
        </p:blipFill>
        <p:spPr bwMode="auto">
          <a:xfrm rot="1042693">
            <a:off x="4913802" y="929766"/>
            <a:ext cx="6408650" cy="5087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0"/>
            <a:ext cx="159026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315200" y="2670437"/>
            <a:ext cx="2722728" cy="3546119"/>
          </a:xfrm>
        </p:spPr>
        <p:txBody>
          <a:bodyPr/>
          <a:lstStyle/>
          <a:p>
            <a:pPr algn="r" rtl="1">
              <a:lnSpc>
                <a:spcPct val="200000"/>
              </a:lnSpc>
              <a:buNone/>
            </a:pPr>
            <a:r>
              <a:rPr lang="fa-IR" altLang="en-US" sz="4800" dirty="0">
                <a:cs typeface="B Nazanin" pitchFamily="2" charset="-78"/>
              </a:rPr>
              <a:t>خواستن</a:t>
            </a:r>
          </a:p>
          <a:p>
            <a:pPr algn="r" rtl="1">
              <a:lnSpc>
                <a:spcPct val="200000"/>
              </a:lnSpc>
              <a:buNone/>
            </a:pPr>
            <a:r>
              <a:rPr lang="fa-IR" altLang="en-US" sz="4800" dirty="0">
                <a:cs typeface="B Nazanin" pitchFamily="2" charset="-78"/>
              </a:rPr>
              <a:t>توانستن</a:t>
            </a:r>
            <a:endParaRPr lang="en-US" altLang="en-US" sz="4800" dirty="0">
              <a:cs typeface="B Nazanin" pitchFamily="2" charset="-78"/>
            </a:endParaRPr>
          </a:p>
        </p:txBody>
      </p:sp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 l="53382" t="28272" r="2184" b="31073"/>
          <a:stretch>
            <a:fillRect/>
          </a:stretch>
        </p:blipFill>
        <p:spPr bwMode="auto">
          <a:xfrm>
            <a:off x="177417" y="286603"/>
            <a:ext cx="5139019" cy="312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63571" y="1310185"/>
            <a:ext cx="6828429" cy="11054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Times New Roman" pitchFamily="18" charset="0"/>
              <a:cs typeface="B Nazanin"/>
            </a:endParaRPr>
          </a:p>
          <a:p>
            <a:pPr algn="ctr"/>
            <a:r>
              <a:rPr lang="fa-I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Nazanin"/>
              </a:rPr>
              <a:t>شروط لازم و کافی برای بهره‌مندی</a:t>
            </a:r>
            <a:endParaRPr lang="en-US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/>
            </a:endParaRPr>
          </a:p>
          <a:p>
            <a:pPr algn="ctr"/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B Nazanin"/>
            </a:endParaRPr>
          </a:p>
        </p:txBody>
      </p:sp>
      <p:sp>
        <p:nvSpPr>
          <p:cNvPr id="7" name="Down Arrow 6"/>
          <p:cNvSpPr/>
          <p:nvPr/>
        </p:nvSpPr>
        <p:spPr>
          <a:xfrm rot="5400000">
            <a:off x="10330786" y="3329486"/>
            <a:ext cx="550461" cy="678974"/>
          </a:xfrm>
          <a:prstGeom prst="downArrow">
            <a:avLst/>
          </a:prstGeom>
          <a:solidFill>
            <a:srgbClr val="CC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5400000">
            <a:off x="10333058" y="4901278"/>
            <a:ext cx="550461" cy="678974"/>
          </a:xfrm>
          <a:prstGeom prst="downArrow">
            <a:avLst/>
          </a:prstGeom>
          <a:solidFill>
            <a:srgbClr val="CC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2018731" y="81888"/>
            <a:ext cx="8435454" cy="762000"/>
          </a:xfrm>
          <a:noFill/>
          <a:ln w="57150" cmpd="thickThin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ar-SA" sz="36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عوامل مؤثر بر</a:t>
            </a:r>
            <a:r>
              <a:rPr lang="ar-SA" sz="36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 </a:t>
            </a:r>
            <a:r>
              <a:rPr lang="fa-IR" sz="36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بهره‌مندی </a:t>
            </a:r>
            <a:r>
              <a:rPr lang="ar-SA" sz="36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ازخدمت</a:t>
            </a:r>
            <a:endParaRPr lang="en-US" sz="36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9219" name="Oval 3" descr="Recycled paper"/>
          <p:cNvSpPr>
            <a:spLocks noChangeArrowheads="1"/>
          </p:cNvSpPr>
          <p:nvPr/>
        </p:nvSpPr>
        <p:spPr bwMode="auto">
          <a:xfrm>
            <a:off x="4572001" y="3219451"/>
            <a:ext cx="3236913" cy="1489075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fa-IR" altLang="en-US" sz="2800" dirty="0" smtClean="0">
                <a:solidFill>
                  <a:srgbClr val="000066"/>
                </a:solidFill>
                <a:cs typeface="B Nazanin" pitchFamily="2" charset="-78"/>
              </a:rPr>
              <a:t>بهره‌مندی </a:t>
            </a:r>
            <a:r>
              <a:rPr kumimoji="0" lang="ar-SA" altLang="en-US" sz="2800" dirty="0" smtClean="0">
                <a:solidFill>
                  <a:srgbClr val="000066"/>
                </a:solidFill>
                <a:cs typeface="B Nazanin" pitchFamily="2" charset="-78"/>
              </a:rPr>
              <a:t>از </a:t>
            </a:r>
            <a:r>
              <a:rPr kumimoji="0" lang="ar-SA" altLang="en-US" sz="2800" dirty="0">
                <a:solidFill>
                  <a:srgbClr val="000066"/>
                </a:solidFill>
                <a:cs typeface="B Nazanin" pitchFamily="2" charset="-78"/>
              </a:rPr>
              <a:t>خدمت</a:t>
            </a:r>
            <a:endParaRPr kumimoji="0" lang="en-US" altLang="en-US" sz="2800" dirty="0">
              <a:solidFill>
                <a:srgbClr val="000066"/>
              </a:solidFill>
              <a:cs typeface="B Nazanin" pitchFamily="2" charset="-7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353300" y="4557714"/>
            <a:ext cx="2641600" cy="1766887"/>
            <a:chOff x="3672" y="2871"/>
            <a:chExt cx="1664" cy="1113"/>
          </a:xfrm>
        </p:grpSpPr>
        <p:sp>
          <p:nvSpPr>
            <p:cNvPr id="18437" name="Rectangle 5" descr="Recycled paper"/>
            <p:cNvSpPr>
              <a:spLocks noChangeArrowheads="1"/>
            </p:cNvSpPr>
            <p:nvPr/>
          </p:nvSpPr>
          <p:spPr bwMode="auto">
            <a:xfrm>
              <a:off x="4096" y="3518"/>
              <a:ext cx="1240" cy="466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381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/>
            <a:p>
              <a:pPr algn="ctr" rtl="1">
                <a:spcBef>
                  <a:spcPct val="0"/>
                </a:spcBef>
                <a:defRPr/>
              </a:pPr>
              <a:r>
                <a:rPr lang="ar-SA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B Nazanin" pitchFamily="2" charset="-78"/>
                </a:rPr>
                <a:t>مقبوليت خدمت</a:t>
              </a:r>
              <a:endPara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B Nazanin" pitchFamily="2" charset="-78"/>
              </a:endParaRPr>
            </a:p>
          </p:txBody>
        </p:sp>
        <p:sp>
          <p:nvSpPr>
            <p:cNvPr id="9234" name="AutoShape 6"/>
            <p:cNvSpPr>
              <a:spLocks noChangeArrowheads="1"/>
            </p:cNvSpPr>
            <p:nvPr/>
          </p:nvSpPr>
          <p:spPr bwMode="auto">
            <a:xfrm rot="3013412" flipH="1" flipV="1">
              <a:off x="3555" y="2988"/>
              <a:ext cx="618" cy="384"/>
            </a:xfrm>
            <a:prstGeom prst="rightArrow">
              <a:avLst>
                <a:gd name="adj1" fmla="val 50000"/>
                <a:gd name="adj2" fmla="val 40234"/>
              </a:avLst>
            </a:prstGeom>
            <a:solidFill>
              <a:srgbClr val="FFFF99"/>
            </a:solidFill>
            <a:ln w="381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kumimoji="0" lang="en-US" altLang="en-US" sz="1800" b="0">
                <a:cs typeface="B Traffic" panose="00000400000000000000" pitchFamily="2" charset="-78"/>
              </a:endParaRPr>
            </a:p>
          </p:txBody>
        </p:sp>
      </p:grp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5080000" y="1871664"/>
            <a:ext cx="2692400" cy="223837"/>
          </a:xfrm>
          <a:prstGeom prst="leftArrow">
            <a:avLst>
              <a:gd name="adj1" fmla="val 50000"/>
              <a:gd name="adj2" fmla="val 300710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4978400" y="5857875"/>
            <a:ext cx="2692400" cy="223838"/>
          </a:xfrm>
          <a:prstGeom prst="leftArrow">
            <a:avLst>
              <a:gd name="adj1" fmla="val 50000"/>
              <a:gd name="adj2" fmla="val 300709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3352800" y="2590801"/>
            <a:ext cx="304800" cy="2657475"/>
          </a:xfrm>
          <a:prstGeom prst="downArrow">
            <a:avLst>
              <a:gd name="adj1" fmla="val 50000"/>
              <a:gd name="adj2" fmla="val 217969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391400" y="1600201"/>
            <a:ext cx="2565400" cy="1743075"/>
            <a:chOff x="3696" y="1008"/>
            <a:chExt cx="1616" cy="1098"/>
          </a:xfrm>
        </p:grpSpPr>
        <p:sp>
          <p:nvSpPr>
            <p:cNvPr id="9231" name="Rectangle 11" descr="Recycled paper"/>
            <p:cNvSpPr>
              <a:spLocks noChangeArrowheads="1"/>
            </p:cNvSpPr>
            <p:nvPr/>
          </p:nvSpPr>
          <p:spPr bwMode="auto">
            <a:xfrm>
              <a:off x="4160" y="1008"/>
              <a:ext cx="1152" cy="46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381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ar-SA" altLang="en-US" sz="2800" dirty="0">
                  <a:solidFill>
                    <a:srgbClr val="006600"/>
                  </a:solidFill>
                  <a:cs typeface="B Nazanin" pitchFamily="2" charset="-78"/>
                </a:rPr>
                <a:t>دسترسي</a:t>
              </a:r>
              <a:endParaRPr kumimoji="0" lang="en-US" altLang="en-US" sz="2800" dirty="0">
                <a:solidFill>
                  <a:srgbClr val="006600"/>
                </a:solidFill>
                <a:cs typeface="B Nazanin" pitchFamily="2" charset="-78"/>
              </a:endParaRPr>
            </a:p>
          </p:txBody>
        </p:sp>
        <p:sp>
          <p:nvSpPr>
            <p:cNvPr id="9232" name="AutoShape 12"/>
            <p:cNvSpPr>
              <a:spLocks noChangeArrowheads="1"/>
            </p:cNvSpPr>
            <p:nvPr/>
          </p:nvSpPr>
          <p:spPr bwMode="auto">
            <a:xfrm rot="18586588" flipH="1">
              <a:off x="3579" y="1605"/>
              <a:ext cx="618" cy="384"/>
            </a:xfrm>
            <a:prstGeom prst="rightArrow">
              <a:avLst>
                <a:gd name="adj1" fmla="val 50000"/>
                <a:gd name="adj2" fmla="val 40234"/>
              </a:avLst>
            </a:prstGeom>
            <a:solidFill>
              <a:srgbClr val="FFFF99"/>
            </a:solidFill>
            <a:ln w="381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kumimoji="0" lang="en-US" altLang="en-US" sz="1800" b="0">
                <a:cs typeface="B Traffic" panose="00000400000000000000" pitchFamily="2" charset="-78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540000" y="1586553"/>
            <a:ext cx="2794000" cy="1666875"/>
            <a:chOff x="640" y="1008"/>
            <a:chExt cx="1760" cy="1050"/>
          </a:xfrm>
        </p:grpSpPr>
        <p:sp>
          <p:nvSpPr>
            <p:cNvPr id="9229" name="Rectangle 14" descr="Recycled paper"/>
            <p:cNvSpPr>
              <a:spLocks noChangeArrowheads="1"/>
            </p:cNvSpPr>
            <p:nvPr/>
          </p:nvSpPr>
          <p:spPr bwMode="auto">
            <a:xfrm>
              <a:off x="640" y="1008"/>
              <a:ext cx="1331" cy="46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381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ar-SA" altLang="en-US" sz="2800" dirty="0">
                  <a:solidFill>
                    <a:srgbClr val="006600"/>
                  </a:solidFill>
                  <a:cs typeface="B Nazanin" pitchFamily="2" charset="-78"/>
                </a:rPr>
                <a:t>شدت تقاضا</a:t>
              </a:r>
              <a:endParaRPr kumimoji="0" lang="en-US" altLang="en-US" sz="2800" dirty="0">
                <a:solidFill>
                  <a:srgbClr val="006600"/>
                </a:solidFill>
                <a:cs typeface="B Nazanin" pitchFamily="2" charset="-78"/>
              </a:endParaRPr>
            </a:p>
          </p:txBody>
        </p:sp>
        <p:sp>
          <p:nvSpPr>
            <p:cNvPr id="9230" name="AutoShape 15"/>
            <p:cNvSpPr>
              <a:spLocks noChangeArrowheads="1"/>
            </p:cNvSpPr>
            <p:nvPr/>
          </p:nvSpPr>
          <p:spPr bwMode="auto">
            <a:xfrm rot="3013412">
              <a:off x="1899" y="1557"/>
              <a:ext cx="618" cy="384"/>
            </a:xfrm>
            <a:prstGeom prst="rightArrow">
              <a:avLst>
                <a:gd name="adj1" fmla="val 50000"/>
                <a:gd name="adj2" fmla="val 40234"/>
              </a:avLst>
            </a:prstGeom>
            <a:solidFill>
              <a:srgbClr val="FFFF99"/>
            </a:solidFill>
            <a:ln w="381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kumimoji="0" lang="en-US" altLang="en-US" sz="1800" b="0">
                <a:cs typeface="B Traffic" panose="00000400000000000000" pitchFamily="2" charset="-78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540000" y="4572000"/>
            <a:ext cx="2641600" cy="1752600"/>
            <a:chOff x="640" y="2880"/>
            <a:chExt cx="1664" cy="1104"/>
          </a:xfrm>
        </p:grpSpPr>
        <p:sp>
          <p:nvSpPr>
            <p:cNvPr id="9227" name="Rectangle 17" descr="Recycled paper"/>
            <p:cNvSpPr>
              <a:spLocks noChangeArrowheads="1"/>
            </p:cNvSpPr>
            <p:nvPr/>
          </p:nvSpPr>
          <p:spPr bwMode="auto">
            <a:xfrm>
              <a:off x="640" y="3518"/>
              <a:ext cx="1240" cy="466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381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None/>
              </a:pPr>
              <a:r>
                <a:rPr kumimoji="0" lang="ar-SA" altLang="en-US" sz="2800" dirty="0">
                  <a:solidFill>
                    <a:srgbClr val="006600"/>
                  </a:solidFill>
                  <a:cs typeface="B Nazanin" pitchFamily="2" charset="-78"/>
                </a:rPr>
                <a:t>تناسب قيمت</a:t>
              </a:r>
              <a:endParaRPr kumimoji="0" lang="en-US" altLang="en-US" sz="2800" dirty="0">
                <a:solidFill>
                  <a:srgbClr val="006600"/>
                </a:solidFill>
                <a:cs typeface="B Nazanin" pitchFamily="2" charset="-78"/>
              </a:endParaRPr>
            </a:p>
          </p:txBody>
        </p:sp>
        <p:sp>
          <p:nvSpPr>
            <p:cNvPr id="9228" name="AutoShape 18"/>
            <p:cNvSpPr>
              <a:spLocks noChangeArrowheads="1"/>
            </p:cNvSpPr>
            <p:nvPr/>
          </p:nvSpPr>
          <p:spPr bwMode="auto">
            <a:xfrm rot="18586588" flipV="1">
              <a:off x="1803" y="2997"/>
              <a:ext cx="618" cy="384"/>
            </a:xfrm>
            <a:prstGeom prst="rightArrow">
              <a:avLst>
                <a:gd name="adj1" fmla="val 50000"/>
                <a:gd name="adj2" fmla="val 40234"/>
              </a:avLst>
            </a:prstGeom>
            <a:solidFill>
              <a:srgbClr val="FFFF99"/>
            </a:solidFill>
            <a:ln w="381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kumimoji="0" lang="en-US" altLang="en-US" sz="1800" b="0">
                <a:cs typeface="B Traffic" panose="000004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66926" y="0"/>
            <a:ext cx="325074" cy="6858000"/>
            <a:chOff x="11866926" y="0"/>
            <a:chExt cx="325074" cy="6858000"/>
          </a:xfrm>
        </p:grpSpPr>
        <p:sp>
          <p:nvSpPr>
            <p:cNvPr id="19" name="Rectangle 18"/>
            <p:cNvSpPr/>
            <p:nvPr/>
          </p:nvSpPr>
          <p:spPr>
            <a:xfrm>
              <a:off x="12032974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866926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0"/>
            <a:ext cx="327545" cy="6858000"/>
            <a:chOff x="0" y="0"/>
            <a:chExt cx="327545" cy="6858000"/>
          </a:xfrm>
        </p:grpSpPr>
        <p:sp>
          <p:nvSpPr>
            <p:cNvPr id="20" name="Rectangle 19"/>
            <p:cNvSpPr/>
            <p:nvPr/>
          </p:nvSpPr>
          <p:spPr>
            <a:xfrm>
              <a:off x="0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8519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40" grpId="0" animBg="1"/>
      <p:bldP spid="184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762000"/>
          </a:xfrm>
          <a:noFill/>
          <a:ln w="57150" cmpd="thickThin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fa-IR" sz="4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خواستن</a:t>
            </a:r>
            <a:endParaRPr lang="en-US" sz="40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10243" name="Oval 3" descr="Recycled paper"/>
          <p:cNvSpPr>
            <a:spLocks noChangeArrowheads="1"/>
          </p:cNvSpPr>
          <p:nvPr/>
        </p:nvSpPr>
        <p:spPr bwMode="auto">
          <a:xfrm>
            <a:off x="4572001" y="3219451"/>
            <a:ext cx="3236913" cy="1489075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fa-IR" altLang="en-US" sz="2800" dirty="0" smtClean="0">
                <a:solidFill>
                  <a:srgbClr val="000066"/>
                </a:solidFill>
                <a:cs typeface="B Nazanin" pitchFamily="2" charset="-78"/>
              </a:rPr>
              <a:t>بهره‌مندی</a:t>
            </a:r>
            <a:r>
              <a:rPr lang="fa-IR" sz="2800" dirty="0" smtClean="0"/>
              <a:t> </a:t>
            </a:r>
            <a:r>
              <a:rPr kumimoji="0" lang="ar-SA" altLang="en-US" sz="2800" dirty="0" smtClean="0">
                <a:solidFill>
                  <a:srgbClr val="000066"/>
                </a:solidFill>
                <a:cs typeface="B Nazanin" pitchFamily="2" charset="-78"/>
              </a:rPr>
              <a:t>از </a:t>
            </a:r>
            <a:r>
              <a:rPr kumimoji="0" lang="ar-SA" altLang="en-US" sz="2800" dirty="0">
                <a:solidFill>
                  <a:srgbClr val="000066"/>
                </a:solidFill>
                <a:cs typeface="B Nazanin" pitchFamily="2" charset="-78"/>
              </a:rPr>
              <a:t>خدمت</a:t>
            </a:r>
            <a:endParaRPr kumimoji="0" lang="en-US" altLang="en-US" sz="2800" dirty="0">
              <a:solidFill>
                <a:srgbClr val="000066"/>
              </a:solidFill>
              <a:cs typeface="B Nazanin" pitchFamily="2" charset="-7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353300" y="4557714"/>
            <a:ext cx="2641600" cy="1766887"/>
            <a:chOff x="3672" y="2871"/>
            <a:chExt cx="1664" cy="111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437" name="Rectangle 5" descr="Recycled paper"/>
            <p:cNvSpPr>
              <a:spLocks noChangeArrowheads="1"/>
            </p:cNvSpPr>
            <p:nvPr/>
          </p:nvSpPr>
          <p:spPr bwMode="auto">
            <a:xfrm>
              <a:off x="4096" y="3518"/>
              <a:ext cx="1240" cy="466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381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wrap="none" anchor="ctr"/>
            <a:lstStyle/>
            <a:p>
              <a:pPr algn="ctr" rtl="1">
                <a:spcBef>
                  <a:spcPct val="0"/>
                </a:spcBef>
                <a:defRPr/>
              </a:pPr>
              <a:r>
                <a:rPr lang="ar-SA" altLang="en-US" sz="28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B Nazanin" pitchFamily="2" charset="-78"/>
                </a:rPr>
                <a:t>مقبوليت خدمت</a:t>
              </a:r>
              <a:endPara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B Nazanin" pitchFamily="2" charset="-78"/>
              </a:endParaRPr>
            </a:p>
          </p:txBody>
        </p:sp>
        <p:sp>
          <p:nvSpPr>
            <p:cNvPr id="10258" name="AutoShape 6"/>
            <p:cNvSpPr>
              <a:spLocks noChangeArrowheads="1"/>
            </p:cNvSpPr>
            <p:nvPr/>
          </p:nvSpPr>
          <p:spPr bwMode="auto">
            <a:xfrm rot="3013412" flipH="1" flipV="1">
              <a:off x="3555" y="2988"/>
              <a:ext cx="618" cy="384"/>
            </a:xfrm>
            <a:prstGeom prst="rightArrow">
              <a:avLst>
                <a:gd name="adj1" fmla="val 50000"/>
                <a:gd name="adj2" fmla="val 40234"/>
              </a:avLst>
            </a:prstGeom>
            <a:solidFill>
              <a:srgbClr val="FFFF99"/>
            </a:solidFill>
            <a:ln w="381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kumimoji="0" lang="en-US" altLang="en-US" sz="1800" b="0">
                <a:cs typeface="B Traffic" panose="00000400000000000000" pitchFamily="2" charset="-78"/>
              </a:endParaRPr>
            </a:p>
          </p:txBody>
        </p:sp>
      </p:grp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5080000" y="1871664"/>
            <a:ext cx="2692400" cy="223837"/>
          </a:xfrm>
          <a:prstGeom prst="leftArrow">
            <a:avLst>
              <a:gd name="adj1" fmla="val 50000"/>
              <a:gd name="adj2" fmla="val 300710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10246" name="AutoShape 8"/>
          <p:cNvSpPr>
            <a:spLocks noChangeArrowheads="1"/>
          </p:cNvSpPr>
          <p:nvPr/>
        </p:nvSpPr>
        <p:spPr bwMode="auto">
          <a:xfrm>
            <a:off x="4978400" y="5857875"/>
            <a:ext cx="2692400" cy="223838"/>
          </a:xfrm>
          <a:prstGeom prst="leftArrow">
            <a:avLst>
              <a:gd name="adj1" fmla="val 50000"/>
              <a:gd name="adj2" fmla="val 300709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0247" name="AutoShape 9"/>
          <p:cNvSpPr>
            <a:spLocks noChangeArrowheads="1"/>
          </p:cNvSpPr>
          <p:nvPr/>
        </p:nvSpPr>
        <p:spPr bwMode="auto">
          <a:xfrm>
            <a:off x="3352800" y="2590801"/>
            <a:ext cx="304800" cy="2657475"/>
          </a:xfrm>
          <a:prstGeom prst="downArrow">
            <a:avLst>
              <a:gd name="adj1" fmla="val 50000"/>
              <a:gd name="adj2" fmla="val 217969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391400" y="1600201"/>
            <a:ext cx="2565400" cy="1743075"/>
            <a:chOff x="3696" y="1008"/>
            <a:chExt cx="1616" cy="1098"/>
          </a:xfrm>
        </p:grpSpPr>
        <p:sp>
          <p:nvSpPr>
            <p:cNvPr id="7183" name="Rectangle 11" descr="Recycled paper"/>
            <p:cNvSpPr>
              <a:spLocks noChangeArrowheads="1"/>
            </p:cNvSpPr>
            <p:nvPr/>
          </p:nvSpPr>
          <p:spPr bwMode="auto">
            <a:xfrm>
              <a:off x="4160" y="1008"/>
              <a:ext cx="1152" cy="468"/>
            </a:xfrm>
            <a:prstGeom prst="rect">
              <a:avLst/>
            </a:prstGeom>
            <a:solidFill>
              <a:srgbClr val="F8F8F8"/>
            </a:solidFill>
            <a:ln w="57150">
              <a:noFill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/>
            <a:p>
              <a:pPr algn="ctr" rtl="1"/>
              <a:r>
                <a:rPr lang="ar-SA" altLang="en-US" sz="2800" b="1" dirty="0">
                  <a:solidFill>
                    <a:srgbClr val="DDDDDD"/>
                  </a:solidFill>
                  <a:latin typeface="Times New Roman" pitchFamily="26" charset="0"/>
                  <a:cs typeface="B Nazanin" pitchFamily="2" charset="-78"/>
                </a:rPr>
                <a:t>دسترسي</a:t>
              </a:r>
              <a:endParaRPr lang="en-US" altLang="en-US" sz="28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endParaRPr>
            </a:p>
          </p:txBody>
        </p:sp>
        <p:sp>
          <p:nvSpPr>
            <p:cNvPr id="7184" name="AutoShape 12"/>
            <p:cNvSpPr>
              <a:spLocks noChangeArrowheads="1"/>
            </p:cNvSpPr>
            <p:nvPr/>
          </p:nvSpPr>
          <p:spPr bwMode="auto">
            <a:xfrm rot="18586588" flipH="1">
              <a:off x="3579" y="1605"/>
              <a:ext cx="618" cy="384"/>
            </a:xfrm>
            <a:prstGeom prst="rightArrow">
              <a:avLst>
                <a:gd name="adj1" fmla="val 50000"/>
                <a:gd name="adj2" fmla="val 40234"/>
              </a:avLst>
            </a:prstGeom>
            <a:solidFill>
              <a:srgbClr val="F8F8F8"/>
            </a:solidFill>
            <a:ln w="57150">
              <a:solidFill>
                <a:srgbClr val="EAEAEA"/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 wrap="none" anchor="ctr"/>
            <a:lstStyle/>
            <a:p>
              <a:pPr algn="ctr" rtl="1"/>
              <a:endParaRPr lang="en-US" altLang="en-US" sz="2400" b="1">
                <a:solidFill>
                  <a:srgbClr val="DDDDDD"/>
                </a:solidFill>
                <a:latin typeface="Times New Roman" pitchFamily="26" charset="0"/>
                <a:ea typeface="+mn-ea"/>
                <a:cs typeface="B Traffic" panose="00000400000000000000" pitchFamily="2" charset="-78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540000" y="1600201"/>
            <a:ext cx="2794000" cy="1666875"/>
            <a:chOff x="640" y="1008"/>
            <a:chExt cx="1760" cy="105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253" name="Rectangle 14" descr="Recycled paper"/>
            <p:cNvSpPr>
              <a:spLocks noChangeArrowheads="1"/>
            </p:cNvSpPr>
            <p:nvPr/>
          </p:nvSpPr>
          <p:spPr bwMode="auto">
            <a:xfrm>
              <a:off x="640" y="1008"/>
              <a:ext cx="1331" cy="46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381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ar-SA" altLang="en-US" sz="2800" dirty="0">
                  <a:solidFill>
                    <a:srgbClr val="006600"/>
                  </a:solidFill>
                  <a:cs typeface="B Nazanin" pitchFamily="2" charset="-78"/>
                </a:rPr>
                <a:t>شدت تقاضا</a:t>
              </a:r>
              <a:endParaRPr kumimoji="0" lang="en-US" altLang="en-US" sz="2800" dirty="0">
                <a:solidFill>
                  <a:srgbClr val="006600"/>
                </a:solidFill>
                <a:cs typeface="B Nazanin" pitchFamily="2" charset="-78"/>
              </a:endParaRPr>
            </a:p>
          </p:txBody>
        </p:sp>
        <p:sp>
          <p:nvSpPr>
            <p:cNvPr id="10254" name="AutoShape 15"/>
            <p:cNvSpPr>
              <a:spLocks noChangeArrowheads="1"/>
            </p:cNvSpPr>
            <p:nvPr/>
          </p:nvSpPr>
          <p:spPr bwMode="auto">
            <a:xfrm rot="3013412">
              <a:off x="1899" y="1557"/>
              <a:ext cx="618" cy="384"/>
            </a:xfrm>
            <a:prstGeom prst="rightArrow">
              <a:avLst>
                <a:gd name="adj1" fmla="val 50000"/>
                <a:gd name="adj2" fmla="val 40234"/>
              </a:avLst>
            </a:prstGeom>
            <a:solidFill>
              <a:srgbClr val="FFFF99"/>
            </a:solidFill>
            <a:ln w="381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/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kumimoji="0" lang="en-US" altLang="en-US" sz="1800" b="0">
                <a:cs typeface="B Traffic" panose="00000400000000000000" pitchFamily="2" charset="-78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540000" y="4572000"/>
            <a:ext cx="2641600" cy="1752600"/>
            <a:chOff x="640" y="2880"/>
            <a:chExt cx="1664" cy="1104"/>
          </a:xfrm>
        </p:grpSpPr>
        <p:sp>
          <p:nvSpPr>
            <p:cNvPr id="10251" name="Rectangle 17" descr="Recycled paper"/>
            <p:cNvSpPr>
              <a:spLocks noChangeArrowheads="1"/>
            </p:cNvSpPr>
            <p:nvPr/>
          </p:nvSpPr>
          <p:spPr bwMode="auto">
            <a:xfrm>
              <a:off x="640" y="3518"/>
              <a:ext cx="1240" cy="466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381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ar-SA" altLang="en-US" sz="2800" dirty="0">
                  <a:solidFill>
                    <a:srgbClr val="006600"/>
                  </a:solidFill>
                  <a:cs typeface="B Nazanin" pitchFamily="2" charset="-78"/>
                </a:rPr>
                <a:t>تناسب قيمت</a:t>
              </a:r>
              <a:endParaRPr kumimoji="0" lang="en-US" altLang="en-US" sz="2800" dirty="0">
                <a:solidFill>
                  <a:srgbClr val="006600"/>
                </a:solidFill>
                <a:cs typeface="B Nazanin" pitchFamily="2" charset="-78"/>
              </a:endParaRPr>
            </a:p>
          </p:txBody>
        </p:sp>
        <p:sp>
          <p:nvSpPr>
            <p:cNvPr id="10252" name="AutoShape 18"/>
            <p:cNvSpPr>
              <a:spLocks noChangeArrowheads="1"/>
            </p:cNvSpPr>
            <p:nvPr/>
          </p:nvSpPr>
          <p:spPr bwMode="auto">
            <a:xfrm rot="18586588" flipV="1">
              <a:off x="1803" y="2997"/>
              <a:ext cx="618" cy="384"/>
            </a:xfrm>
            <a:prstGeom prst="rightArrow">
              <a:avLst>
                <a:gd name="adj1" fmla="val 50000"/>
                <a:gd name="adj2" fmla="val 40234"/>
              </a:avLst>
            </a:prstGeom>
            <a:solidFill>
              <a:srgbClr val="FFFF99"/>
            </a:solidFill>
            <a:ln w="381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§"/>
                <a:defRPr kumimoji="1" sz="32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1pPr>
              <a:lvl2pPr marL="742950" indent="-285750" algn="r" rtl="1">
                <a:spcBef>
                  <a:spcPct val="20000"/>
                </a:spcBef>
                <a:buClr>
                  <a:schemeClr val="bg2"/>
                </a:buClr>
                <a:buSzPct val="50000"/>
                <a:buFont typeface="Monotype Sorts" pitchFamily="2" charset="2"/>
                <a:buChar char="l"/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kumimoji="1" sz="24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 b="1">
                  <a:solidFill>
                    <a:schemeClr val="tx1"/>
                  </a:solidFill>
                  <a:latin typeface="Times New Roman" panose="02020603050405020304" pitchFamily="18" charset="0"/>
                  <a:cs typeface="Nazanin" panose="00000500000000000000" pitchFamily="2" charset="-7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kumimoji="0" lang="en-US" altLang="en-US" sz="1800" b="0">
                <a:cs typeface="B Traffic" panose="00000400000000000000" pitchFamily="2" charset="-7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66926" y="0"/>
            <a:ext cx="325074" cy="6858000"/>
            <a:chOff x="11866926" y="0"/>
            <a:chExt cx="325074" cy="6858000"/>
          </a:xfrm>
        </p:grpSpPr>
        <p:sp>
          <p:nvSpPr>
            <p:cNvPr id="20" name="Rectangle 19"/>
            <p:cNvSpPr/>
            <p:nvPr/>
          </p:nvSpPr>
          <p:spPr>
            <a:xfrm>
              <a:off x="12032974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866926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0"/>
            <a:ext cx="327545" cy="6858000"/>
            <a:chOff x="0" y="0"/>
            <a:chExt cx="327545" cy="6858000"/>
          </a:xfrm>
        </p:grpSpPr>
        <p:sp>
          <p:nvSpPr>
            <p:cNvPr id="23" name="Rectangle 22"/>
            <p:cNvSpPr/>
            <p:nvPr/>
          </p:nvSpPr>
          <p:spPr>
            <a:xfrm>
              <a:off x="0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8519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762000"/>
          </a:xfrm>
          <a:noFill/>
          <a:ln w="57150" cmpd="thickThin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fa-IR" sz="4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توانستن</a:t>
            </a:r>
            <a:endParaRPr lang="en-US" sz="40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4572001" y="3219451"/>
            <a:ext cx="3236913" cy="1489075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a-IR" sz="2800" dirty="0" smtClean="0">
                <a:cs typeface="B Nazanin" pitchFamily="2" charset="-78"/>
              </a:rPr>
              <a:t>بهره‌مندی </a:t>
            </a:r>
            <a:r>
              <a:rPr kumimoji="0" lang="ar-SA" altLang="en-US" sz="2800" dirty="0" smtClean="0">
                <a:solidFill>
                  <a:srgbClr val="000066"/>
                </a:solidFill>
                <a:cs typeface="B Nazanin" pitchFamily="2" charset="-78"/>
              </a:rPr>
              <a:t>از </a:t>
            </a:r>
            <a:r>
              <a:rPr kumimoji="0" lang="ar-SA" altLang="en-US" sz="2800" dirty="0">
                <a:solidFill>
                  <a:srgbClr val="000066"/>
                </a:solidFill>
                <a:cs typeface="B Nazanin" pitchFamily="2" charset="-78"/>
              </a:rPr>
              <a:t>خدمت</a:t>
            </a:r>
            <a:endParaRPr kumimoji="0" lang="en-US" altLang="en-US" sz="2800" dirty="0">
              <a:solidFill>
                <a:srgbClr val="000066"/>
              </a:solidFill>
              <a:cs typeface="B Nazanin" pitchFamily="2" charset="-78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26400" y="5584826"/>
            <a:ext cx="1968500" cy="739775"/>
          </a:xfrm>
          <a:prstGeom prst="rect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/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مقبوليت خدمت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1269" name="AutoShape 6"/>
          <p:cNvSpPr>
            <a:spLocks noChangeArrowheads="1"/>
          </p:cNvSpPr>
          <p:nvPr/>
        </p:nvSpPr>
        <p:spPr bwMode="auto">
          <a:xfrm rot="3013412" flipH="1" flipV="1">
            <a:off x="7167563" y="4743451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11270" name="AutoShape 7"/>
          <p:cNvSpPr>
            <a:spLocks noChangeArrowheads="1"/>
          </p:cNvSpPr>
          <p:nvPr/>
        </p:nvSpPr>
        <p:spPr bwMode="auto">
          <a:xfrm>
            <a:off x="5080000" y="1871664"/>
            <a:ext cx="2692400" cy="223837"/>
          </a:xfrm>
          <a:prstGeom prst="leftArrow">
            <a:avLst>
              <a:gd name="adj1" fmla="val 50000"/>
              <a:gd name="adj2" fmla="val 300710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11271" name="AutoShape 8"/>
          <p:cNvSpPr>
            <a:spLocks noChangeArrowheads="1"/>
          </p:cNvSpPr>
          <p:nvPr/>
        </p:nvSpPr>
        <p:spPr bwMode="auto">
          <a:xfrm>
            <a:off x="4978400" y="5857875"/>
            <a:ext cx="2692400" cy="223838"/>
          </a:xfrm>
          <a:prstGeom prst="leftArrow">
            <a:avLst>
              <a:gd name="adj1" fmla="val 50000"/>
              <a:gd name="adj2" fmla="val 300709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11272" name="AutoShape 9"/>
          <p:cNvSpPr>
            <a:spLocks noChangeArrowheads="1"/>
          </p:cNvSpPr>
          <p:nvPr/>
        </p:nvSpPr>
        <p:spPr bwMode="auto">
          <a:xfrm>
            <a:off x="3352800" y="2590801"/>
            <a:ext cx="304800" cy="2657475"/>
          </a:xfrm>
          <a:prstGeom prst="downArrow">
            <a:avLst>
              <a:gd name="adj1" fmla="val 50000"/>
              <a:gd name="adj2" fmla="val 217969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33803" name="Rectangle 11" descr="Recycled paper"/>
          <p:cNvSpPr>
            <a:spLocks noChangeArrowheads="1"/>
          </p:cNvSpPr>
          <p:nvPr/>
        </p:nvSpPr>
        <p:spPr bwMode="auto">
          <a:xfrm>
            <a:off x="8128000" y="1600200"/>
            <a:ext cx="1828800" cy="74295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ar-SA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26" charset="0"/>
                <a:cs typeface="B Nazanin" pitchFamily="2" charset="-78"/>
              </a:rPr>
              <a:t>دسترسي</a:t>
            </a:r>
            <a:endParaRPr lang="en-US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1274" name="AutoShape 12"/>
          <p:cNvSpPr>
            <a:spLocks noChangeArrowheads="1"/>
          </p:cNvSpPr>
          <p:nvPr/>
        </p:nvSpPr>
        <p:spPr bwMode="auto">
          <a:xfrm rot="18586588" flipH="1">
            <a:off x="7205663" y="25479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2540001" y="1600200"/>
            <a:ext cx="2112963" cy="742950"/>
          </a:xfrm>
          <a:prstGeom prst="rect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/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شدت تقاضا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1276" name="AutoShape 15"/>
          <p:cNvSpPr>
            <a:spLocks noChangeArrowheads="1"/>
          </p:cNvSpPr>
          <p:nvPr/>
        </p:nvSpPr>
        <p:spPr bwMode="auto">
          <a:xfrm rot="3013412">
            <a:off x="4538663" y="24717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2540000" y="5584826"/>
            <a:ext cx="1968500" cy="739775"/>
          </a:xfrm>
          <a:prstGeom prst="rect">
            <a:avLst/>
          </a:prstGeom>
          <a:solidFill>
            <a:srgbClr val="F8F8F8"/>
          </a:solid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/>
            <a:r>
              <a:rPr lang="ar-SA" sz="2400" b="1" dirty="0">
                <a:solidFill>
                  <a:srgbClr val="DDDDDD"/>
                </a:solidFill>
                <a:latin typeface="Times New Roman" pitchFamily="26" charset="0"/>
                <a:cs typeface="B Nazanin" pitchFamily="2" charset="-78"/>
              </a:rPr>
              <a:t>تناسب قيمت</a:t>
            </a:r>
            <a:endParaRPr lang="en-US" sz="2400" b="1" dirty="0">
              <a:solidFill>
                <a:srgbClr val="DDDDDD"/>
              </a:solidFill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1278" name="AutoShape 18"/>
          <p:cNvSpPr>
            <a:spLocks noChangeArrowheads="1"/>
          </p:cNvSpPr>
          <p:nvPr/>
        </p:nvSpPr>
        <p:spPr bwMode="auto">
          <a:xfrm rot="18586588" flipV="1">
            <a:off x="4386263" y="4757738"/>
            <a:ext cx="981075" cy="609600"/>
          </a:xfrm>
          <a:prstGeom prst="rightArrow">
            <a:avLst>
              <a:gd name="adj1" fmla="val 50000"/>
              <a:gd name="adj2" fmla="val 40234"/>
            </a:avLst>
          </a:prstGeom>
          <a:solidFill>
            <a:srgbClr val="F8F8F8"/>
          </a:solidFill>
          <a:ln w="57150">
            <a:solidFill>
              <a:srgbClr val="EAEAEA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1"/>
            <a:endParaRPr lang="en-US" altLang="en-US" sz="2400" b="1">
              <a:solidFill>
                <a:srgbClr val="DDDDDD"/>
              </a:solidFill>
              <a:latin typeface="Times New Roman" pitchFamily="26" charset="0"/>
              <a:ea typeface="+mn-ea"/>
              <a:cs typeface="B Traffic" panose="00000400000000000000" pitchFamily="2" charset="-7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66926" y="0"/>
            <a:ext cx="325074" cy="6858000"/>
            <a:chOff x="11866926" y="0"/>
            <a:chExt cx="325074" cy="6858000"/>
          </a:xfrm>
        </p:grpSpPr>
        <p:sp>
          <p:nvSpPr>
            <p:cNvPr id="16" name="Rectangle 15"/>
            <p:cNvSpPr/>
            <p:nvPr/>
          </p:nvSpPr>
          <p:spPr>
            <a:xfrm>
              <a:off x="12032974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866926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0"/>
            <a:ext cx="327545" cy="6858000"/>
            <a:chOff x="0" y="0"/>
            <a:chExt cx="327545" cy="6858000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8519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2389495" y="0"/>
            <a:ext cx="7772400" cy="990600"/>
          </a:xfrm>
          <a:noFill/>
          <a:ln w="57150" cmpd="thickThin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ar-SA" sz="4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B Nazanin" pitchFamily="2" charset="-78"/>
              </a:rPr>
              <a:t>عوامل مؤثر بر دسترسي</a:t>
            </a:r>
            <a:endParaRPr lang="en-US" sz="40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B Nazanin" pitchFamily="2" charset="-78"/>
            </a:endParaRPr>
          </a:p>
        </p:txBody>
      </p:sp>
      <p:sp>
        <p:nvSpPr>
          <p:cNvPr id="15363" name="Oval 3" descr="Recycled paper"/>
          <p:cNvSpPr>
            <a:spLocks noChangeArrowheads="1"/>
          </p:cNvSpPr>
          <p:nvPr/>
        </p:nvSpPr>
        <p:spPr bwMode="auto">
          <a:xfrm>
            <a:off x="4800600" y="3344864"/>
            <a:ext cx="2743200" cy="1489075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57150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 rtl="1">
              <a:defRPr/>
            </a:pPr>
            <a:r>
              <a:rPr lang="ar-SA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26" charset="0"/>
                <a:cs typeface="B Nazanin" pitchFamily="2" charset="-78"/>
              </a:rPr>
              <a:t>دسترسي</a:t>
            </a:r>
            <a:endParaRPr lang="en-US" sz="40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26" charset="0"/>
              <a:cs typeface="B Nazanin" pitchFamily="2" charset="-78"/>
            </a:endParaRPr>
          </a:p>
        </p:txBody>
      </p:sp>
      <p:sp>
        <p:nvSpPr>
          <p:cNvPr id="15377" name="Rectangle 17" descr="Recycled paper"/>
          <p:cNvSpPr>
            <a:spLocks noChangeArrowheads="1"/>
          </p:cNvSpPr>
          <p:nvPr/>
        </p:nvSpPr>
        <p:spPr bwMode="auto">
          <a:xfrm>
            <a:off x="5480050" y="5889626"/>
            <a:ext cx="1384300" cy="73977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استطاعت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 مالي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15382" name="Rectangle 22" descr="Recycled paper"/>
          <p:cNvSpPr>
            <a:spLocks noChangeArrowheads="1"/>
          </p:cNvSpPr>
          <p:nvPr/>
        </p:nvSpPr>
        <p:spPr bwMode="auto">
          <a:xfrm>
            <a:off x="8839200" y="3681414"/>
            <a:ext cx="1308100" cy="73977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فراهمي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15374" name="Rectangle 14" descr="Recycled paper"/>
          <p:cNvSpPr>
            <a:spLocks noChangeArrowheads="1"/>
          </p:cNvSpPr>
          <p:nvPr/>
        </p:nvSpPr>
        <p:spPr bwMode="auto">
          <a:xfrm>
            <a:off x="5446713" y="1546225"/>
            <a:ext cx="1452562" cy="74295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آگاهي از 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ارائه خدمت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15383" name="Rectangle 23" descr="Recycled paper"/>
          <p:cNvSpPr>
            <a:spLocks noChangeArrowheads="1"/>
          </p:cNvSpPr>
          <p:nvPr/>
        </p:nvSpPr>
        <p:spPr bwMode="auto">
          <a:xfrm>
            <a:off x="2052638" y="3679825"/>
            <a:ext cx="1452562" cy="74295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381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زمان ارايه ي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kumimoji="0" lang="ar-SA" altLang="en-US" sz="1800" dirty="0">
                <a:solidFill>
                  <a:srgbClr val="006600"/>
                </a:solidFill>
                <a:cs typeface="B Nazanin" pitchFamily="2" charset="-78"/>
              </a:rPr>
              <a:t>خدمت</a:t>
            </a:r>
            <a:endParaRPr kumimoji="0" lang="en-US" altLang="en-US" sz="1800" dirty="0">
              <a:solidFill>
                <a:srgbClr val="006600"/>
              </a:solidFill>
              <a:cs typeface="B Nazanin" pitchFamily="2" charset="-78"/>
            </a:endParaRPr>
          </a:p>
        </p:txBody>
      </p:sp>
      <p:sp>
        <p:nvSpPr>
          <p:cNvPr id="15404" name="AutoShape 44"/>
          <p:cNvSpPr>
            <a:spLocks noChangeArrowheads="1"/>
          </p:cNvSpPr>
          <p:nvPr/>
        </p:nvSpPr>
        <p:spPr bwMode="auto">
          <a:xfrm rot="5400000">
            <a:off x="5791200" y="5056188"/>
            <a:ext cx="762000" cy="609600"/>
          </a:xfrm>
          <a:prstGeom prst="leftArrow">
            <a:avLst>
              <a:gd name="adj1" fmla="val 49481"/>
              <a:gd name="adj2" fmla="val 48432"/>
            </a:avLst>
          </a:prstGeom>
          <a:solidFill>
            <a:srgbClr val="FFFF99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5405" name="AutoShape 45"/>
          <p:cNvSpPr>
            <a:spLocks noChangeArrowheads="1"/>
          </p:cNvSpPr>
          <p:nvPr/>
        </p:nvSpPr>
        <p:spPr bwMode="auto">
          <a:xfrm rot="10800000" flipH="1">
            <a:off x="7810500" y="3746500"/>
            <a:ext cx="762000" cy="609600"/>
          </a:xfrm>
          <a:prstGeom prst="leftArrow">
            <a:avLst>
              <a:gd name="adj1" fmla="val 49481"/>
              <a:gd name="adj2" fmla="val 48432"/>
            </a:avLst>
          </a:prstGeom>
          <a:solidFill>
            <a:srgbClr val="FFFF99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5406" name="AutoShape 46"/>
          <p:cNvSpPr>
            <a:spLocks noChangeArrowheads="1"/>
          </p:cNvSpPr>
          <p:nvPr/>
        </p:nvSpPr>
        <p:spPr bwMode="auto">
          <a:xfrm rot="16200000" flipV="1">
            <a:off x="5791200" y="2511425"/>
            <a:ext cx="762000" cy="609600"/>
          </a:xfrm>
          <a:prstGeom prst="leftArrow">
            <a:avLst>
              <a:gd name="adj1" fmla="val 49481"/>
              <a:gd name="adj2" fmla="val 48432"/>
            </a:avLst>
          </a:prstGeom>
          <a:solidFill>
            <a:srgbClr val="FFFF99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sp>
        <p:nvSpPr>
          <p:cNvPr id="15407" name="AutoShape 47"/>
          <p:cNvSpPr>
            <a:spLocks noChangeArrowheads="1"/>
          </p:cNvSpPr>
          <p:nvPr/>
        </p:nvSpPr>
        <p:spPr bwMode="auto">
          <a:xfrm rot="10800000">
            <a:off x="3771900" y="3746500"/>
            <a:ext cx="762000" cy="609600"/>
          </a:xfrm>
          <a:prstGeom prst="leftArrow">
            <a:avLst>
              <a:gd name="adj1" fmla="val 49481"/>
              <a:gd name="adj2" fmla="val 48432"/>
            </a:avLst>
          </a:prstGeom>
          <a:solidFill>
            <a:srgbClr val="FFFF99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§"/>
              <a:defRPr kumimoji="1" sz="32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1pPr>
            <a:lvl2pPr marL="742950" indent="-285750" algn="r" rtl="1">
              <a:spcBef>
                <a:spcPct val="20000"/>
              </a:spcBef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4pPr>
            <a:lvl5pPr marL="2057400" indent="-228600" algn="r" rtl="1">
              <a:spcBef>
                <a:spcPct val="20000"/>
              </a:spcBef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Times New Roman" panose="02020603050405020304" pitchFamily="18" charset="0"/>
                <a:cs typeface="Nazanin" panose="00000500000000000000" pitchFamily="2" charset="-7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en-US" altLang="en-US" sz="1800" b="0">
              <a:cs typeface="B Traffic" panose="00000400000000000000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866926" y="0"/>
            <a:ext cx="325074" cy="6858000"/>
            <a:chOff x="11866926" y="0"/>
            <a:chExt cx="325074" cy="6858000"/>
          </a:xfrm>
        </p:grpSpPr>
        <p:sp>
          <p:nvSpPr>
            <p:cNvPr id="13" name="Rectangle 12"/>
            <p:cNvSpPr/>
            <p:nvPr/>
          </p:nvSpPr>
          <p:spPr>
            <a:xfrm>
              <a:off x="12032974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866926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327545" cy="6858000"/>
            <a:chOff x="0" y="0"/>
            <a:chExt cx="327545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59026" cy="685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8519" y="0"/>
              <a:ext cx="15902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EB4C-130B-4A31-B2A4-3ABC542D300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 autoUpdateAnimBg="0"/>
      <p:bldP spid="15382" grpId="0" animBg="1" autoUpdateAnimBg="0"/>
      <p:bldP spid="15374" grpId="0" animBg="1" autoUpdateAnimBg="0"/>
      <p:bldP spid="15383" grpId="0" animBg="1" autoUpdateAnimBg="0"/>
      <p:bldP spid="15404" grpId="0" animBg="1"/>
      <p:bldP spid="15405" grpId="0" animBg="1"/>
      <p:bldP spid="15406" grpId="0" animBg="1"/>
      <p:bldP spid="1540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4997343</TotalTime>
  <Words>1430</Words>
  <Application>Microsoft Office PowerPoint</Application>
  <PresentationFormat>Widescreen</PresentationFormat>
  <Paragraphs>281</Paragraphs>
  <Slides>44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Arial</vt:lpstr>
      <vt:lpstr>B Nazanin</vt:lpstr>
      <vt:lpstr>B Titr</vt:lpstr>
      <vt:lpstr>B Traffic</vt:lpstr>
      <vt:lpstr>B Zar</vt:lpstr>
      <vt:lpstr>Calibri</vt:lpstr>
      <vt:lpstr>Calibri Light</vt:lpstr>
      <vt:lpstr>IranNastaliq</vt:lpstr>
      <vt:lpstr>Monotype Sorts</vt:lpstr>
      <vt:lpstr>Nazanin</vt:lpstr>
      <vt:lpstr>Times New Roman</vt:lpstr>
      <vt:lpstr>Times New Roman (Arabic)</vt:lpstr>
      <vt:lpstr>Wingdings</vt:lpstr>
      <vt:lpstr>Zar</vt:lpstr>
      <vt:lpstr>Office Theme</vt:lpstr>
      <vt:lpstr>PowerPoint Presentation</vt:lpstr>
      <vt:lpstr>PowerPoint Presentation</vt:lpstr>
      <vt:lpstr>PowerPoint Presentation</vt:lpstr>
      <vt:lpstr>آیا موارد زیر را تاکنون تجربه کرده‌اید؟</vt:lpstr>
      <vt:lpstr>PowerPoint Presentation</vt:lpstr>
      <vt:lpstr>عوامل مؤثر بر بهره‌مندی ازخدمت</vt:lpstr>
      <vt:lpstr>خواستن</vt:lpstr>
      <vt:lpstr>توانستن</vt:lpstr>
      <vt:lpstr>عوامل مؤثر بر دسترسي</vt:lpstr>
      <vt:lpstr>عوامل مؤثر بر فراهمی</vt:lpstr>
      <vt:lpstr>عوامل مؤثر بر بهره‌مندی ازخدمت</vt:lpstr>
      <vt:lpstr>عوامل مؤثر بر شدت تقاضا</vt:lpstr>
      <vt:lpstr>عوامل مؤثر بر بهره‌مندی ازخدمت</vt:lpstr>
      <vt:lpstr>عوامل مؤثر بر مقبوليت خدمت</vt:lpstr>
      <vt:lpstr>عوامل مؤثر بر بهره‌مندی ازخدمت</vt:lpstr>
      <vt:lpstr>عوامل مؤثر بر مقبوليت خدمت</vt:lpstr>
      <vt:lpstr>PowerPoint Presentation</vt:lpstr>
      <vt:lpstr>PowerPoint Presentation</vt:lpstr>
      <vt:lpstr>PowerPoint Presentation</vt:lpstr>
      <vt:lpstr>اهداف آمارگیری طرح بهره‌مندي از خدمات سلامت</vt:lpstr>
      <vt:lpstr>PowerPoint Presentation</vt:lpstr>
      <vt:lpstr>PowerPoint Presentation</vt:lpstr>
      <vt:lpstr>ویژگی های جمعیتی و اجتماعی جامعه</vt:lpstr>
      <vt:lpstr>درصد پوشش بیمه پایه و بیمه مکمل در جمعیت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جمع بندی</vt:lpstr>
      <vt:lpstr>جمع بندی (ادامه)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شیما یونس پور</dc:creator>
  <cp:lastModifiedBy>شیما یونس پور</cp:lastModifiedBy>
  <cp:revision>279</cp:revision>
  <dcterms:created xsi:type="dcterms:W3CDTF">2017-05-30T09:52:59Z</dcterms:created>
  <dcterms:modified xsi:type="dcterms:W3CDTF">2017-07-08T06:20:00Z</dcterms:modified>
</cp:coreProperties>
</file>